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8"/>
  </p:notesMasterIdLst>
  <p:handoutMasterIdLst>
    <p:handoutMasterId r:id="rId29"/>
  </p:handoutMasterIdLst>
  <p:sldIdLst>
    <p:sldId id="323" r:id="rId5"/>
    <p:sldId id="312" r:id="rId6"/>
    <p:sldId id="304" r:id="rId7"/>
    <p:sldId id="307" r:id="rId8"/>
    <p:sldId id="333" r:id="rId9"/>
    <p:sldId id="334" r:id="rId10"/>
    <p:sldId id="335" r:id="rId11"/>
    <p:sldId id="336" r:id="rId12"/>
    <p:sldId id="339" r:id="rId13"/>
    <p:sldId id="340" r:id="rId14"/>
    <p:sldId id="341" r:id="rId15"/>
    <p:sldId id="345" r:id="rId16"/>
    <p:sldId id="346" r:id="rId17"/>
    <p:sldId id="342" r:id="rId18"/>
    <p:sldId id="347" r:id="rId19"/>
    <p:sldId id="344" r:id="rId20"/>
    <p:sldId id="349" r:id="rId21"/>
    <p:sldId id="343" r:id="rId22"/>
    <p:sldId id="350" r:id="rId23"/>
    <p:sldId id="351" r:id="rId24"/>
    <p:sldId id="314" r:id="rId25"/>
    <p:sldId id="315" r:id="rId26"/>
    <p:sldId id="297" r:id="rId2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42ADFF"/>
    <a:srgbClr val="420D81"/>
    <a:srgbClr val="3AA1FF"/>
    <a:srgbClr val="FDFBF6"/>
    <a:srgbClr val="AAC4E9"/>
    <a:srgbClr val="F5CDCE"/>
    <a:srgbClr val="DF8C8C"/>
    <a:srgbClr val="D4D593"/>
    <a:srgbClr val="E6F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88" autoAdjust="0"/>
  </p:normalViewPr>
  <p:slideViewPr>
    <p:cSldViewPr snapToGrid="0" snapToObjects="1">
      <p:cViewPr>
        <p:scale>
          <a:sx n="75" d="100"/>
          <a:sy n="75" d="100"/>
        </p:scale>
        <p:origin x="974" y="293"/>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350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73672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241785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942197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33453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634511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25484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6435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159009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332008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98233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438324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14478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21187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830101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68101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preethamgouda/banglore-city-traffic-datase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56F7E8A-95AF-47F9-96E8-F95810433511}"/>
              </a:ext>
            </a:extLst>
          </p:cNvPr>
          <p:cNvGrpSpPr/>
          <p:nvPr/>
        </p:nvGrpSpPr>
        <p:grpSpPr>
          <a:xfrm>
            <a:off x="0" y="-76200"/>
            <a:ext cx="12192000" cy="6934200"/>
            <a:chOff x="0" y="-76200"/>
            <a:chExt cx="12192000" cy="6934200"/>
          </a:xfrm>
        </p:grpSpPr>
        <p:sp>
          <p:nvSpPr>
            <p:cNvPr id="5" name="Rectangle 4">
              <a:extLst>
                <a:ext uri="{FF2B5EF4-FFF2-40B4-BE49-F238E27FC236}">
                  <a16:creationId xmlns:a16="http://schemas.microsoft.com/office/drawing/2014/main" id="{297C235C-4DD2-4BCF-8EC9-321067FA63B1}"/>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E4A5AC7-5EE0-4156-8C76-898E83CDB0E8}"/>
                </a:ext>
              </a:extLst>
            </p:cNvPr>
            <p:cNvSpPr/>
            <p:nvPr/>
          </p:nvSpPr>
          <p:spPr>
            <a:xfrm>
              <a:off x="104140" y="127000"/>
              <a:ext cx="11983720" cy="6604000"/>
            </a:xfrm>
            <a:prstGeom prst="roundRect">
              <a:avLst>
                <a:gd name="adj" fmla="val 6018"/>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1A93BAE-A71A-422E-8269-3D65E09A8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0" y="-76200"/>
              <a:ext cx="2255520" cy="2255520"/>
            </a:xfrm>
            <a:prstGeom prst="rect">
              <a:avLst/>
            </a:prstGeom>
          </p:spPr>
        </p:pic>
        <p:sp>
          <p:nvSpPr>
            <p:cNvPr id="8" name="Rectangle: Rounded Corners 7">
              <a:extLst>
                <a:ext uri="{FF2B5EF4-FFF2-40B4-BE49-F238E27FC236}">
                  <a16:creationId xmlns:a16="http://schemas.microsoft.com/office/drawing/2014/main" id="{28078173-3678-4E31-948F-749E8CC45997}"/>
                </a:ext>
              </a:extLst>
            </p:cNvPr>
            <p:cNvSpPr/>
            <p:nvPr/>
          </p:nvSpPr>
          <p:spPr>
            <a:xfrm>
              <a:off x="2764563" y="508000"/>
              <a:ext cx="9010877" cy="792480"/>
            </a:xfrm>
            <a:prstGeom prst="roundRect">
              <a:avLst>
                <a:gd name="adj" fmla="val 50000"/>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4600" dirty="0">
                  <a:latin typeface="Arial Rounded MT Bold" panose="020F0704030504030204" pitchFamily="34" charset="0"/>
                </a:rPr>
                <a:t>Smart City Traffic Analysis</a:t>
              </a:r>
              <a:endParaRPr lang="en-US" sz="4600" dirty="0">
                <a:latin typeface="Arial Rounded MT Bold" panose="020F0704030504030204" pitchFamily="34" charset="0"/>
              </a:endParaRPr>
            </a:p>
          </p:txBody>
        </p:sp>
        <p:sp>
          <p:nvSpPr>
            <p:cNvPr id="9" name="Rectangle 8">
              <a:extLst>
                <a:ext uri="{FF2B5EF4-FFF2-40B4-BE49-F238E27FC236}">
                  <a16:creationId xmlns:a16="http://schemas.microsoft.com/office/drawing/2014/main" id="{A281295B-594F-4F08-A285-D56ECCBB03DD}"/>
                </a:ext>
              </a:extLst>
            </p:cNvPr>
            <p:cNvSpPr/>
            <p:nvPr/>
          </p:nvSpPr>
          <p:spPr>
            <a:xfrm>
              <a:off x="8666479" y="1212215"/>
              <a:ext cx="955675" cy="85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A258F13F-6745-488B-97F3-192F10C19015}"/>
                </a:ext>
              </a:extLst>
            </p:cNvPr>
            <p:cNvPicPr>
              <a:picLocks noChangeAspect="1"/>
            </p:cNvPicPr>
            <p:nvPr/>
          </p:nvPicPr>
          <p:blipFill rotWithShape="1">
            <a:blip r:embed="rId2">
              <a:extLst>
                <a:ext uri="{28A0092B-C50C-407E-A947-70E740481C1C}">
                  <a14:useLocalDpi xmlns:a14="http://schemas.microsoft.com/office/drawing/2010/main" val="0"/>
                </a:ext>
              </a:extLst>
            </a:blip>
            <a:srcRect l="72448" t="16320" r="22708" b="77844"/>
            <a:stretch/>
          </p:blipFill>
          <p:spPr>
            <a:xfrm>
              <a:off x="8785860" y="1215390"/>
              <a:ext cx="590550" cy="373380"/>
            </a:xfrm>
            <a:prstGeom prst="rect">
              <a:avLst/>
            </a:prstGeom>
          </p:spPr>
        </p:pic>
        <p:sp>
          <p:nvSpPr>
            <p:cNvPr id="11" name="Rectangle 10">
              <a:extLst>
                <a:ext uri="{FF2B5EF4-FFF2-40B4-BE49-F238E27FC236}">
                  <a16:creationId xmlns:a16="http://schemas.microsoft.com/office/drawing/2014/main" id="{6AB26730-F9EE-44CE-BAAE-5F1A43881314}"/>
                </a:ext>
              </a:extLst>
            </p:cNvPr>
            <p:cNvSpPr/>
            <p:nvPr/>
          </p:nvSpPr>
          <p:spPr>
            <a:xfrm>
              <a:off x="8631555" y="1202055"/>
              <a:ext cx="253365" cy="1028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FA9554-D67E-433F-990E-DBB6BD62BB81}"/>
                </a:ext>
              </a:extLst>
            </p:cNvPr>
            <p:cNvSpPr/>
            <p:nvPr/>
          </p:nvSpPr>
          <p:spPr>
            <a:xfrm>
              <a:off x="9353867" y="1202055"/>
              <a:ext cx="268287" cy="1028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C582A3-F749-4286-9DB9-C27406E5BA8A}"/>
                </a:ext>
              </a:extLst>
            </p:cNvPr>
            <p:cNvSpPr/>
            <p:nvPr/>
          </p:nvSpPr>
          <p:spPr>
            <a:xfrm rot="19798033">
              <a:off x="8845023" y="1163219"/>
              <a:ext cx="187853" cy="1028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99C86D-04D2-4C84-9955-01198029BDAC}"/>
                </a:ext>
              </a:extLst>
            </p:cNvPr>
            <p:cNvSpPr/>
            <p:nvPr/>
          </p:nvSpPr>
          <p:spPr>
            <a:xfrm rot="2313750">
              <a:off x="9215024" y="1148422"/>
              <a:ext cx="187853" cy="1119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3ED1223-0034-41E3-8527-D26A8B0B4D21}"/>
                </a:ext>
              </a:extLst>
            </p:cNvPr>
            <p:cNvSpPr/>
            <p:nvPr/>
          </p:nvSpPr>
          <p:spPr>
            <a:xfrm>
              <a:off x="9063780" y="1255250"/>
              <a:ext cx="126376" cy="102869"/>
            </a:xfrm>
            <a:prstGeom prst="rect">
              <a:avLst/>
            </a:prstGeom>
            <a:solidFill>
              <a:srgbClr val="3A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B27708-FE05-450B-AB7F-8A1AAB4A2DBD}"/>
                </a:ext>
              </a:extLst>
            </p:cNvPr>
            <p:cNvSpPr/>
            <p:nvPr/>
          </p:nvSpPr>
          <p:spPr>
            <a:xfrm rot="1591853" flipV="1">
              <a:off x="9166917" y="1271791"/>
              <a:ext cx="96489" cy="95103"/>
            </a:xfrm>
            <a:prstGeom prst="rect">
              <a:avLst/>
            </a:prstGeom>
            <a:solidFill>
              <a:srgbClr val="3A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DFB643E7-2287-4612-BE56-FF37EF2B0654}"/>
              </a:ext>
            </a:extLst>
          </p:cNvPr>
          <p:cNvSpPr txBox="1"/>
          <p:nvPr/>
        </p:nvSpPr>
        <p:spPr>
          <a:xfrm>
            <a:off x="3167699" y="1313653"/>
            <a:ext cx="5101201" cy="646331"/>
          </a:xfrm>
          <a:prstGeom prst="rect">
            <a:avLst/>
          </a:prstGeom>
          <a:noFill/>
        </p:spPr>
        <p:txBody>
          <a:bodyPr wrap="square" rtlCol="0">
            <a:spAutoFit/>
          </a:bodyPr>
          <a:lstStyle/>
          <a:p>
            <a:r>
              <a:rPr lang="en-US" b="1" i="1" dirty="0"/>
              <a:t>- </a:t>
            </a:r>
            <a:r>
              <a:rPr lang="en-GB" i="1" dirty="0"/>
              <a:t>Analysis and Prediction of Bangalore Smart City Traffic Using Data Science and Machine Learning</a:t>
            </a:r>
            <a:endParaRPr lang="en-US" dirty="0"/>
          </a:p>
        </p:txBody>
      </p:sp>
      <p:sp>
        <p:nvSpPr>
          <p:cNvPr id="21" name="Rectangle: Diagonal Corners Rounded 20">
            <a:extLst>
              <a:ext uri="{FF2B5EF4-FFF2-40B4-BE49-F238E27FC236}">
                <a16:creationId xmlns:a16="http://schemas.microsoft.com/office/drawing/2014/main" id="{947CDE57-791F-48A2-9C72-990327BD77AB}"/>
              </a:ext>
            </a:extLst>
          </p:cNvPr>
          <p:cNvSpPr/>
          <p:nvPr/>
        </p:nvSpPr>
        <p:spPr>
          <a:xfrm>
            <a:off x="10195816" y="5891410"/>
            <a:ext cx="1847654" cy="792480"/>
          </a:xfrm>
          <a:prstGeom prst="round2DiagRect">
            <a:avLst>
              <a:gd name="adj1" fmla="val 50000"/>
              <a:gd name="adj2" fmla="val 20940"/>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Presented By</a:t>
            </a:r>
          </a:p>
          <a:p>
            <a:pPr algn="ctr"/>
            <a:r>
              <a:rPr lang="en-US" b="1" dirty="0"/>
              <a:t>Mr. MDZ</a:t>
            </a:r>
          </a:p>
        </p:txBody>
      </p:sp>
    </p:spTree>
    <p:extLst>
      <p:ext uri="{BB962C8B-B14F-4D97-AF65-F5344CB8AC3E}">
        <p14:creationId xmlns:p14="http://schemas.microsoft.com/office/powerpoint/2010/main" val="3403072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40B2C-C6AE-4BDE-A047-291CABB2EEC8}"/>
              </a:ext>
            </a:extLst>
          </p:cNvPr>
          <p:cNvPicPr>
            <a:picLocks noChangeAspect="1"/>
          </p:cNvPicPr>
          <p:nvPr/>
        </p:nvPicPr>
        <p:blipFill>
          <a:blip r:embed="rId3"/>
          <a:stretch>
            <a:fillRect/>
          </a:stretch>
        </p:blipFill>
        <p:spPr>
          <a:xfrm>
            <a:off x="6096000" y="3118668"/>
            <a:ext cx="5057775" cy="3687785"/>
          </a:xfrm>
          <a:prstGeom prst="rect">
            <a:avLst/>
          </a:prstGeom>
        </p:spPr>
      </p:pic>
      <p:pic>
        <p:nvPicPr>
          <p:cNvPr id="3" name="Picture 2">
            <a:extLst>
              <a:ext uri="{FF2B5EF4-FFF2-40B4-BE49-F238E27FC236}">
                <a16:creationId xmlns:a16="http://schemas.microsoft.com/office/drawing/2014/main" id="{D35DAD80-0FF6-4BCD-9F3F-98395D0DAAD3}"/>
              </a:ext>
            </a:extLst>
          </p:cNvPr>
          <p:cNvPicPr>
            <a:picLocks noChangeAspect="1"/>
          </p:cNvPicPr>
          <p:nvPr/>
        </p:nvPicPr>
        <p:blipFill>
          <a:blip r:embed="rId4"/>
          <a:stretch>
            <a:fillRect/>
          </a:stretch>
        </p:blipFill>
        <p:spPr>
          <a:xfrm>
            <a:off x="526295" y="3079140"/>
            <a:ext cx="5569705" cy="3721921"/>
          </a:xfrm>
          <a:prstGeom prst="rect">
            <a:avLst/>
          </a:prstGeom>
        </p:spPr>
      </p:pic>
      <p:sp>
        <p:nvSpPr>
          <p:cNvPr id="4" name="TextBox 3">
            <a:extLst>
              <a:ext uri="{FF2B5EF4-FFF2-40B4-BE49-F238E27FC236}">
                <a16:creationId xmlns:a16="http://schemas.microsoft.com/office/drawing/2014/main" id="{0B7F8850-A9D2-45D6-9C38-3EF7EEA7EC5A}"/>
              </a:ext>
            </a:extLst>
          </p:cNvPr>
          <p:cNvSpPr txBox="1"/>
          <p:nvPr/>
        </p:nvSpPr>
        <p:spPr>
          <a:xfrm>
            <a:off x="427226" y="1011571"/>
            <a:ext cx="11337548" cy="646331"/>
          </a:xfrm>
          <a:prstGeom prst="rect">
            <a:avLst/>
          </a:prstGeom>
          <a:noFill/>
          <a:ln>
            <a:solidFill>
              <a:schemeClr val="tx1"/>
            </a:solidFill>
          </a:ln>
        </p:spPr>
        <p:txBody>
          <a:bodyPr wrap="square" rtlCol="0">
            <a:spAutoFit/>
          </a:bodyPr>
          <a:lstStyle/>
          <a:p>
            <a:r>
              <a:rPr lang="en-GB" sz="1200" b="1" dirty="0">
                <a:latin typeface="Calibri" panose="020F0502020204030204" pitchFamily="34" charset="0"/>
                <a:cs typeface="Calibri" panose="020F0502020204030204" pitchFamily="34" charset="0"/>
              </a:rPr>
              <a:t>Impact of Roadwork:</a:t>
            </a:r>
            <a:endParaRPr lang="en-GB"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Areas without roadwork have </a:t>
            </a:r>
            <a:r>
              <a:rPr lang="en-GB" sz="1200" b="1" dirty="0">
                <a:latin typeface="Calibri" panose="020F0502020204030204" pitchFamily="34" charset="0"/>
                <a:cs typeface="Calibri" panose="020F0502020204030204" pitchFamily="34" charset="0"/>
              </a:rPr>
              <a:t>slightly higher average incidents (~1.58)</a:t>
            </a:r>
            <a:r>
              <a:rPr lang="en-GB" sz="1200" dirty="0">
                <a:latin typeface="Calibri" panose="020F0502020204030204" pitchFamily="34" charset="0"/>
                <a:cs typeface="Calibri" panose="020F0502020204030204" pitchFamily="34" charset="0"/>
              </a:rPr>
              <a:t> compared to areas with roadwork (~1.52), though the difference is minor.</a:t>
            </a:r>
          </a:p>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Most records report </a:t>
            </a:r>
            <a:r>
              <a:rPr lang="en-GB" sz="1200" b="1" dirty="0">
                <a:latin typeface="Calibri" panose="020F0502020204030204" pitchFamily="34" charset="0"/>
                <a:cs typeface="Calibri" panose="020F0502020204030204" pitchFamily="34" charset="0"/>
              </a:rPr>
              <a:t>0–2 incidents</a:t>
            </a:r>
            <a:r>
              <a:rPr lang="en-GB" sz="1200" dirty="0">
                <a:latin typeface="Calibri" panose="020F0502020204030204" pitchFamily="34" charset="0"/>
                <a:cs typeface="Calibri" panose="020F0502020204030204" pitchFamily="34" charset="0"/>
              </a:rPr>
              <a:t>, but maximum incidents can reach </a:t>
            </a:r>
            <a:r>
              <a:rPr lang="en-GB" sz="1200" b="1" dirty="0">
                <a:latin typeface="Calibri" panose="020F0502020204030204" pitchFamily="34" charset="0"/>
                <a:cs typeface="Calibri" panose="020F0502020204030204" pitchFamily="34" charset="0"/>
              </a:rPr>
              <a:t>10 in no-roadwork areas</a:t>
            </a:r>
            <a:r>
              <a:rPr lang="en-GB" sz="1200" dirty="0">
                <a:latin typeface="Calibri" panose="020F0502020204030204" pitchFamily="34" charset="0"/>
                <a:cs typeface="Calibri" panose="020F0502020204030204" pitchFamily="34" charset="0"/>
              </a:rPr>
              <a:t> and </a:t>
            </a:r>
            <a:r>
              <a:rPr lang="en-GB" sz="1200" b="1" dirty="0">
                <a:latin typeface="Calibri" panose="020F0502020204030204" pitchFamily="34" charset="0"/>
                <a:cs typeface="Calibri" panose="020F0502020204030204" pitchFamily="34" charset="0"/>
              </a:rPr>
              <a:t>7 in roadwork areas</a:t>
            </a:r>
            <a:r>
              <a:rPr lang="en-GB" sz="1200" dirty="0">
                <a:latin typeface="Calibri" panose="020F0502020204030204" pitchFamily="34" charset="0"/>
                <a:cs typeface="Calibri" panose="020F0502020204030204" pitchFamily="34" charset="0"/>
              </a:rPr>
              <a:t>, highlighting occasional hotspots.</a:t>
            </a:r>
          </a:p>
        </p:txBody>
      </p:sp>
      <p:sp>
        <p:nvSpPr>
          <p:cNvPr id="5" name="TextBox 4">
            <a:extLst>
              <a:ext uri="{FF2B5EF4-FFF2-40B4-BE49-F238E27FC236}">
                <a16:creationId xmlns:a16="http://schemas.microsoft.com/office/drawing/2014/main" id="{B5EE3C1A-74BA-4D02-A07B-0AA87BC49276}"/>
              </a:ext>
            </a:extLst>
          </p:cNvPr>
          <p:cNvSpPr txBox="1"/>
          <p:nvPr/>
        </p:nvSpPr>
        <p:spPr>
          <a:xfrm>
            <a:off x="427225" y="1658634"/>
            <a:ext cx="11438011"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Key Correlations:</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Incident Reports correlate moderately with </a:t>
            </a:r>
            <a:r>
              <a:rPr kumimoji="0" lang="en-GB" sz="12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traffic hotspots (0.34)</a:t>
            </a:r>
            <a:r>
              <a:rPr kumimoji="0" lang="en-GB"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meaning busier areas tend to have more incidents.</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a:t>
            </a:r>
            <a:r>
              <a:rPr kumimoji="0" lang="en-GB" sz="12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Pedestrian Ratio negatively correlates with Traffic Volume (-0.69)</a:t>
            </a:r>
            <a:r>
              <a:rPr kumimoji="0" lang="en-GB"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suggesting that crowded roads reduce pedestrian safety and indicate potential conflict points between vehicles and pedestrians.</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12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Implications:</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Even though incidents are low on average, </a:t>
            </a:r>
            <a:r>
              <a:rPr kumimoji="0" lang="en-GB" sz="12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traffic hotspots require targeted safety interventions</a:t>
            </a:r>
            <a:r>
              <a:rPr kumimoji="0" lang="en-GB"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such as better signage, pedestrian crossings, and stricter traffic monitoring.</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12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Planning around high-traffic zones, especially during peak hours, can improve overall road safety and reduce risks for pedestrians.</a:t>
            </a:r>
          </a:p>
        </p:txBody>
      </p:sp>
      <p:pic>
        <p:nvPicPr>
          <p:cNvPr id="6" name="Picture 5">
            <a:extLst>
              <a:ext uri="{FF2B5EF4-FFF2-40B4-BE49-F238E27FC236}">
                <a16:creationId xmlns:a16="http://schemas.microsoft.com/office/drawing/2014/main" id="{E00F7D36-3DB8-4F21-A2B3-F5188B7BF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7" name="Title 2">
            <a:extLst>
              <a:ext uri="{FF2B5EF4-FFF2-40B4-BE49-F238E27FC236}">
                <a16:creationId xmlns:a16="http://schemas.microsoft.com/office/drawing/2014/main" id="{DBF63BA8-CBBE-4A24-A65F-B197FE84C81D}"/>
              </a:ext>
            </a:extLst>
          </p:cNvPr>
          <p:cNvSpPr>
            <a:spLocks noGrp="1"/>
          </p:cNvSpPr>
          <p:nvPr>
            <p:ph type="title"/>
          </p:nvPr>
        </p:nvSpPr>
        <p:spPr>
          <a:xfrm>
            <a:off x="427226" y="435997"/>
            <a:ext cx="9763760" cy="588149"/>
          </a:xfrm>
        </p:spPr>
        <p:txBody>
          <a:bodyPr/>
          <a:lstStyle/>
          <a:p>
            <a:pPr algn="ctr"/>
            <a:r>
              <a:rPr lang="en-US" dirty="0"/>
              <a:t>Incidents &amp; Safety</a:t>
            </a:r>
          </a:p>
        </p:txBody>
      </p:sp>
      <p:sp>
        <p:nvSpPr>
          <p:cNvPr id="9" name="Freeform: Shape 8">
            <a:extLst>
              <a:ext uri="{FF2B5EF4-FFF2-40B4-BE49-F238E27FC236}">
                <a16:creationId xmlns:a16="http://schemas.microsoft.com/office/drawing/2014/main" id="{26B19226-729B-4C1D-897E-704873909E5F}"/>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88263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6F571F-506A-4161-B0C5-5FA5402789C5}"/>
              </a:ext>
            </a:extLst>
          </p:cNvPr>
          <p:cNvSpPr txBox="1"/>
          <p:nvPr/>
        </p:nvSpPr>
        <p:spPr>
          <a:xfrm>
            <a:off x="427226" y="1011571"/>
            <a:ext cx="11337548" cy="830997"/>
          </a:xfrm>
          <a:prstGeom prst="rect">
            <a:avLst/>
          </a:prstGeom>
          <a:noFill/>
          <a:ln>
            <a:solidFill>
              <a:schemeClr val="tx1"/>
            </a:solidFill>
          </a:ln>
        </p:spPr>
        <p:txBody>
          <a:bodyPr wrap="square" rtlCol="0">
            <a:spAutoFit/>
          </a:bodyPr>
          <a:lstStyle/>
          <a:p>
            <a:r>
              <a:rPr lang="en-GB" sz="1200" b="1" dirty="0">
                <a:latin typeface="Calibri" panose="020F0502020204030204" pitchFamily="34" charset="0"/>
                <a:cs typeface="Calibri" panose="020F0502020204030204" pitchFamily="34" charset="0"/>
              </a:rPr>
              <a:t>Public Transport:</a:t>
            </a:r>
            <a:endParaRPr lang="en-GB"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Public Transport Usage shows </a:t>
            </a:r>
            <a:r>
              <a:rPr lang="en-GB" sz="1200" b="1" dirty="0">
                <a:latin typeface="Calibri" panose="020F0502020204030204" pitchFamily="34" charset="0"/>
                <a:cs typeface="Calibri" panose="020F0502020204030204" pitchFamily="34" charset="0"/>
              </a:rPr>
              <a:t>moderate effectiveness in reducing congestion</a:t>
            </a:r>
            <a:r>
              <a:rPr lang="en-GB" sz="1200" dirty="0">
                <a:latin typeface="Calibri" panose="020F0502020204030204" pitchFamily="34" charset="0"/>
                <a:cs typeface="Calibri" panose="020F0502020204030204" pitchFamily="34" charset="0"/>
              </a:rPr>
              <a:t>, with a </a:t>
            </a:r>
            <a:r>
              <a:rPr lang="en-GB" sz="1200" b="1" dirty="0">
                <a:latin typeface="Calibri" panose="020F0502020204030204" pitchFamily="34" charset="0"/>
                <a:cs typeface="Calibri" panose="020F0502020204030204" pitchFamily="34" charset="0"/>
              </a:rPr>
              <a:t>correlation of 0.53</a:t>
            </a:r>
            <a:r>
              <a:rPr lang="en-GB" sz="1200" dirty="0">
                <a:latin typeface="Calibri" panose="020F0502020204030204" pitchFamily="34" charset="0"/>
                <a:cs typeface="Calibri" panose="020F0502020204030204" pitchFamily="34" charset="0"/>
              </a:rPr>
              <a:t> against traffic volume.</a:t>
            </a:r>
          </a:p>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High usage areas (e.g., 70–72% usage) correspond to </a:t>
            </a:r>
            <a:r>
              <a:rPr lang="en-GB" sz="1200" b="1" dirty="0">
                <a:latin typeface="Calibri" panose="020F0502020204030204" pitchFamily="34" charset="0"/>
                <a:cs typeface="Calibri" panose="020F0502020204030204" pitchFamily="34" charset="0"/>
              </a:rPr>
              <a:t>moderate traffic volumes</a:t>
            </a:r>
            <a:r>
              <a:rPr lang="en-GB" sz="1200" dirty="0">
                <a:latin typeface="Calibri" panose="020F0502020204030204" pitchFamily="34" charset="0"/>
                <a:cs typeface="Calibri" panose="020F0502020204030204" pitchFamily="34" charset="0"/>
              </a:rPr>
              <a:t>, whereas very low usage (e.g., ~12%) coincides with higher traffic volume </a:t>
            </a:r>
          </a:p>
          <a:p>
            <a:r>
              <a:rPr lang="en-GB" sz="1200" dirty="0">
                <a:latin typeface="Calibri" panose="020F0502020204030204" pitchFamily="34" charset="0"/>
                <a:cs typeface="Calibri" panose="020F0502020204030204" pitchFamily="34" charset="0"/>
              </a:rPr>
              <a:t>     (~31,760 vehicles), highlighting the potential of public transport to ease congestion.</a:t>
            </a:r>
          </a:p>
        </p:txBody>
      </p:sp>
      <p:pic>
        <p:nvPicPr>
          <p:cNvPr id="3" name="Picture 2">
            <a:extLst>
              <a:ext uri="{FF2B5EF4-FFF2-40B4-BE49-F238E27FC236}">
                <a16:creationId xmlns:a16="http://schemas.microsoft.com/office/drawing/2014/main" id="{AB785199-4073-4E11-9F8B-36A71BAB6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4" name="Title 2">
            <a:extLst>
              <a:ext uri="{FF2B5EF4-FFF2-40B4-BE49-F238E27FC236}">
                <a16:creationId xmlns:a16="http://schemas.microsoft.com/office/drawing/2014/main" id="{AA7F1473-44D1-4F41-B336-0272C20911A8}"/>
              </a:ext>
            </a:extLst>
          </p:cNvPr>
          <p:cNvSpPr>
            <a:spLocks noGrp="1"/>
          </p:cNvSpPr>
          <p:nvPr>
            <p:ph type="title"/>
          </p:nvPr>
        </p:nvSpPr>
        <p:spPr>
          <a:xfrm>
            <a:off x="427226" y="435997"/>
            <a:ext cx="9763760" cy="588149"/>
          </a:xfrm>
        </p:spPr>
        <p:txBody>
          <a:bodyPr/>
          <a:lstStyle/>
          <a:p>
            <a:pPr algn="ctr"/>
            <a:r>
              <a:rPr lang="en-US" dirty="0"/>
              <a:t>Public Transport &amp; Parking</a:t>
            </a:r>
          </a:p>
        </p:txBody>
      </p:sp>
      <p:pic>
        <p:nvPicPr>
          <p:cNvPr id="5" name="Picture 4">
            <a:extLst>
              <a:ext uri="{FF2B5EF4-FFF2-40B4-BE49-F238E27FC236}">
                <a16:creationId xmlns:a16="http://schemas.microsoft.com/office/drawing/2014/main" id="{1863D273-CEDE-41BA-9884-47965F192B64}"/>
              </a:ext>
            </a:extLst>
          </p:cNvPr>
          <p:cNvPicPr>
            <a:picLocks noChangeAspect="1"/>
          </p:cNvPicPr>
          <p:nvPr/>
        </p:nvPicPr>
        <p:blipFill>
          <a:blip r:embed="rId4"/>
          <a:stretch>
            <a:fillRect/>
          </a:stretch>
        </p:blipFill>
        <p:spPr>
          <a:xfrm>
            <a:off x="409990" y="3390418"/>
            <a:ext cx="5271719" cy="3475046"/>
          </a:xfrm>
          <a:prstGeom prst="rect">
            <a:avLst/>
          </a:prstGeom>
        </p:spPr>
      </p:pic>
      <p:pic>
        <p:nvPicPr>
          <p:cNvPr id="6" name="Picture 5">
            <a:extLst>
              <a:ext uri="{FF2B5EF4-FFF2-40B4-BE49-F238E27FC236}">
                <a16:creationId xmlns:a16="http://schemas.microsoft.com/office/drawing/2014/main" id="{42F82E9E-6777-4CBE-959E-7703B62F25CC}"/>
              </a:ext>
            </a:extLst>
          </p:cNvPr>
          <p:cNvPicPr>
            <a:picLocks noChangeAspect="1"/>
          </p:cNvPicPr>
          <p:nvPr/>
        </p:nvPicPr>
        <p:blipFill>
          <a:blip r:embed="rId5"/>
          <a:stretch>
            <a:fillRect/>
          </a:stretch>
        </p:blipFill>
        <p:spPr>
          <a:xfrm>
            <a:off x="5732016" y="3382954"/>
            <a:ext cx="5271719" cy="3475046"/>
          </a:xfrm>
          <a:prstGeom prst="rect">
            <a:avLst/>
          </a:prstGeom>
        </p:spPr>
      </p:pic>
      <p:sp>
        <p:nvSpPr>
          <p:cNvPr id="7" name="TextBox 6">
            <a:extLst>
              <a:ext uri="{FF2B5EF4-FFF2-40B4-BE49-F238E27FC236}">
                <a16:creationId xmlns:a16="http://schemas.microsoft.com/office/drawing/2014/main" id="{B86283E0-7D9A-402C-9E53-C212090BC9EB}"/>
              </a:ext>
            </a:extLst>
          </p:cNvPr>
          <p:cNvSpPr txBox="1"/>
          <p:nvPr/>
        </p:nvSpPr>
        <p:spPr>
          <a:xfrm>
            <a:off x="427227" y="1842568"/>
            <a:ext cx="11337548"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200" b="1" dirty="0">
                <a:latin typeface="Calibri" panose="020F0502020204030204" pitchFamily="34" charset="0"/>
                <a:cs typeface="Calibri" panose="020F0502020204030204" pitchFamily="34" charset="0"/>
              </a:rPr>
              <a:t>Parking:</a:t>
            </a:r>
            <a:endParaRPr lang="en-GB"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Parking Load negatively correlates with traffic volume (</a:t>
            </a:r>
            <a:r>
              <a:rPr lang="en-GB" sz="1200" b="1" dirty="0">
                <a:latin typeface="Calibri" panose="020F0502020204030204" pitchFamily="34" charset="0"/>
                <a:cs typeface="Calibri" panose="020F0502020204030204" pitchFamily="34" charset="0"/>
              </a:rPr>
              <a:t>-0.76</a:t>
            </a:r>
            <a:r>
              <a:rPr lang="en-GB" sz="1200" dirty="0">
                <a:latin typeface="Calibri" panose="020F0502020204030204" pitchFamily="34" charset="0"/>
                <a:cs typeface="Calibri" panose="020F0502020204030204" pitchFamily="34" charset="0"/>
              </a:rPr>
              <a:t>), meaning that areas with </a:t>
            </a:r>
            <a:r>
              <a:rPr lang="en-GB" sz="1200" b="1" dirty="0">
                <a:latin typeface="Calibri" panose="020F0502020204030204" pitchFamily="34" charset="0"/>
                <a:cs typeface="Calibri" panose="020F0502020204030204" pitchFamily="34" charset="0"/>
              </a:rPr>
              <a:t>limited or highly utilized parking</a:t>
            </a:r>
            <a:r>
              <a:rPr lang="en-GB" sz="1200" dirty="0">
                <a:latin typeface="Calibri" panose="020F0502020204030204" pitchFamily="34" charset="0"/>
                <a:cs typeface="Calibri" panose="020F0502020204030204" pitchFamily="34" charset="0"/>
              </a:rPr>
              <a:t> experience more congestion.</a:t>
            </a:r>
          </a:p>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Sample data shows high parking usage (55–95%) in areas with both low and high traffic, indicating that insufficient parking contributes to traffic </a:t>
            </a:r>
            <a:r>
              <a:rPr lang="en-GB" sz="1200" dirty="0" err="1">
                <a:latin typeface="Calibri" panose="020F0502020204030204" pitchFamily="34" charset="0"/>
                <a:cs typeface="Calibri" panose="020F0502020204030204" pitchFamily="34" charset="0"/>
              </a:rPr>
              <a:t>buildup</a:t>
            </a:r>
            <a:r>
              <a:rPr lang="en-GB" sz="1200" dirty="0">
                <a:latin typeface="Calibri" panose="020F0502020204030204" pitchFamily="34" charset="0"/>
                <a:cs typeface="Calibri" panose="020F0502020204030204" pitchFamily="34" charset="0"/>
              </a:rPr>
              <a:t>, especially in busy zones.</a:t>
            </a:r>
          </a:p>
          <a:p>
            <a:r>
              <a:rPr lang="en-GB" sz="1200" b="1" dirty="0">
                <a:latin typeface="Calibri" panose="020F0502020204030204" pitchFamily="34" charset="0"/>
                <a:cs typeface="Calibri" panose="020F0502020204030204" pitchFamily="34" charset="0"/>
              </a:rPr>
              <a:t>Key Insights:</a:t>
            </a:r>
            <a:endParaRPr lang="en-GB"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Promoting </a:t>
            </a:r>
            <a:r>
              <a:rPr lang="en-GB" sz="1200" b="1" dirty="0">
                <a:latin typeface="Calibri" panose="020F0502020204030204" pitchFamily="34" charset="0"/>
                <a:cs typeface="Calibri" panose="020F0502020204030204" pitchFamily="34" charset="0"/>
              </a:rPr>
              <a:t>public transport adoption</a:t>
            </a:r>
            <a:r>
              <a:rPr lang="en-GB" sz="1200" dirty="0">
                <a:latin typeface="Calibri" panose="020F0502020204030204" pitchFamily="34" charset="0"/>
                <a:cs typeface="Calibri" panose="020F0502020204030204" pitchFamily="34" charset="0"/>
              </a:rPr>
              <a:t> can moderately reduce congestion, especially in high-traffic areas.</a:t>
            </a:r>
          </a:p>
          <a:p>
            <a:pPr marL="171450" indent="-171450">
              <a:buFont typeface="Wingdings" panose="05000000000000000000" pitchFamily="2" charset="2"/>
              <a:buChar char="q"/>
            </a:pPr>
            <a:r>
              <a:rPr lang="en-GB" sz="1200" b="1" dirty="0">
                <a:latin typeface="Calibri" panose="020F0502020204030204" pitchFamily="34" charset="0"/>
                <a:cs typeface="Calibri" panose="020F0502020204030204" pitchFamily="34" charset="0"/>
              </a:rPr>
              <a:t>Optimizing parking</a:t>
            </a:r>
            <a:r>
              <a:rPr lang="en-GB" sz="1200" dirty="0">
                <a:latin typeface="Calibri" panose="020F0502020204030204" pitchFamily="34" charset="0"/>
                <a:cs typeface="Calibri" panose="020F0502020204030204" pitchFamily="34" charset="0"/>
              </a:rPr>
              <a:t> through real-time management, park-and-ride, or additional parking spaces can significantly ease congestion.</a:t>
            </a:r>
          </a:p>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Areas with low public transport adoption and high parking load are likely </a:t>
            </a:r>
            <a:r>
              <a:rPr lang="en-GB" sz="1200" b="1" dirty="0">
                <a:latin typeface="Calibri" panose="020F0502020204030204" pitchFamily="34" charset="0"/>
                <a:cs typeface="Calibri" panose="020F0502020204030204" pitchFamily="34" charset="0"/>
              </a:rPr>
              <a:t>traffic hotspots</a:t>
            </a:r>
            <a:r>
              <a:rPr lang="en-GB" sz="1200" dirty="0">
                <a:latin typeface="Calibri" panose="020F0502020204030204" pitchFamily="34" charset="0"/>
                <a:cs typeface="Calibri" panose="020F0502020204030204" pitchFamily="34" charset="0"/>
              </a:rPr>
              <a:t> and should be prioritized for interventions.</a:t>
            </a:r>
          </a:p>
        </p:txBody>
      </p:sp>
      <p:sp>
        <p:nvSpPr>
          <p:cNvPr id="8" name="Freeform: Shape 7">
            <a:extLst>
              <a:ext uri="{FF2B5EF4-FFF2-40B4-BE49-F238E27FC236}">
                <a16:creationId xmlns:a16="http://schemas.microsoft.com/office/drawing/2014/main" id="{07F18A47-F667-4F31-AB71-DFAE0C029ED6}"/>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72605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6F571F-506A-4161-B0C5-5FA5402789C5}"/>
              </a:ext>
            </a:extLst>
          </p:cNvPr>
          <p:cNvSpPr txBox="1"/>
          <p:nvPr/>
        </p:nvSpPr>
        <p:spPr>
          <a:xfrm>
            <a:off x="427226" y="1011571"/>
            <a:ext cx="11309053" cy="461665"/>
          </a:xfrm>
          <a:prstGeom prst="rect">
            <a:avLst/>
          </a:prstGeom>
          <a:noFill/>
          <a:ln>
            <a:solidFill>
              <a:schemeClr val="tx1"/>
            </a:solidFill>
          </a:ln>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rPr>
              <a:t>Pedestrian and cyclist counts range </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rPr>
              <a:t>92–189 per record</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rPr>
              <a:t>, mostly </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rPr>
              <a:t>100–115</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rPr>
              <a:t>, while traffic volumes span </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rPr>
              <a:t>7k–61k vehicles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rPr>
              <a:t>. </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rPr>
              <a:t>Moderate pedestrian activity occurs in </a:t>
            </a:r>
            <a:r>
              <a:rPr kumimoji="0" lang="en-US" sz="1200" b="1" i="0" u="none" strike="noStrike" kern="1200" cap="none" spc="0" normalizeH="0" baseline="0" noProof="0" dirty="0">
                <a:ln>
                  <a:noFill/>
                </a:ln>
                <a:solidFill>
                  <a:srgbClr val="000000"/>
                </a:solidFill>
                <a:effectLst/>
                <a:uLnTx/>
                <a:uFillTx/>
                <a:latin typeface="Consolas" panose="020B0609020204030204" pitchFamily="49" charset="0"/>
              </a:rPr>
              <a:t>busy areas</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rPr>
              <a:t>, while extremely high traffic often limits pedestrian presence.</a:t>
            </a:r>
          </a:p>
        </p:txBody>
      </p:sp>
      <p:sp>
        <p:nvSpPr>
          <p:cNvPr id="4" name="Title 2">
            <a:extLst>
              <a:ext uri="{FF2B5EF4-FFF2-40B4-BE49-F238E27FC236}">
                <a16:creationId xmlns:a16="http://schemas.microsoft.com/office/drawing/2014/main" id="{AA7F1473-44D1-4F41-B336-0272C20911A8}"/>
              </a:ext>
            </a:extLst>
          </p:cNvPr>
          <p:cNvSpPr>
            <a:spLocks noGrp="1"/>
          </p:cNvSpPr>
          <p:nvPr>
            <p:ph type="title"/>
          </p:nvPr>
        </p:nvSpPr>
        <p:spPr>
          <a:xfrm>
            <a:off x="427226" y="435997"/>
            <a:ext cx="9763760" cy="588149"/>
          </a:xfrm>
        </p:spPr>
        <p:txBody>
          <a:bodyPr/>
          <a:lstStyle/>
          <a:p>
            <a:pPr algn="ctr"/>
            <a:r>
              <a:rPr lang="en-US" dirty="0"/>
              <a:t>Pedestrian &amp; Cyclist Overview</a:t>
            </a:r>
          </a:p>
        </p:txBody>
      </p:sp>
      <p:sp>
        <p:nvSpPr>
          <p:cNvPr id="7" name="TextBox 6">
            <a:extLst>
              <a:ext uri="{FF2B5EF4-FFF2-40B4-BE49-F238E27FC236}">
                <a16:creationId xmlns:a16="http://schemas.microsoft.com/office/drawing/2014/main" id="{B86283E0-7D9A-402C-9E53-C212090BC9EB}"/>
              </a:ext>
            </a:extLst>
          </p:cNvPr>
          <p:cNvSpPr txBox="1"/>
          <p:nvPr/>
        </p:nvSpPr>
        <p:spPr>
          <a:xfrm>
            <a:off x="427226" y="1464557"/>
            <a:ext cx="11309053"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1" dirty="0">
                <a:latin typeface="Consolas" panose="020B0609020204030204" pitchFamily="49" charset="0"/>
                <a:cs typeface="Calibri" panose="020F0502020204030204" pitchFamily="34" charset="0"/>
              </a:rPr>
              <a:t>Area Highlights:</a:t>
            </a:r>
            <a:endParaRPr lang="en-US" sz="1200" dirty="0">
              <a:latin typeface="Consolas" panose="020B0609020204030204" pitchFamily="49" charset="0"/>
              <a:cs typeface="Calibri" panose="020F0502020204030204" pitchFamily="34" charset="0"/>
            </a:endParaRPr>
          </a:p>
          <a:p>
            <a:pPr marL="171450" indent="-171450">
              <a:buFont typeface="Wingdings" panose="05000000000000000000" pitchFamily="2" charset="2"/>
              <a:buChar char="q"/>
            </a:pPr>
            <a:r>
              <a:rPr lang="en-US" sz="1200" b="1" dirty="0">
                <a:latin typeface="Consolas" panose="020B0609020204030204" pitchFamily="49" charset="0"/>
                <a:cs typeface="Calibri" panose="020F0502020204030204" pitchFamily="34" charset="0"/>
              </a:rPr>
              <a:t>Indiranagar &amp; Koramangala:</a:t>
            </a:r>
            <a:r>
              <a:rPr lang="en-US" sz="1200" dirty="0">
                <a:latin typeface="Consolas" panose="020B0609020204030204" pitchFamily="49" charset="0"/>
                <a:cs typeface="Calibri" panose="020F0502020204030204" pitchFamily="34" charset="0"/>
              </a:rPr>
              <a:t> 100–111 pedestrians, high traffic (30k–60k).</a:t>
            </a:r>
          </a:p>
          <a:p>
            <a:pPr marL="171450" indent="-171450">
              <a:buFont typeface="Wingdings" panose="05000000000000000000" pitchFamily="2" charset="2"/>
              <a:buChar char="q"/>
            </a:pPr>
            <a:r>
              <a:rPr lang="en-US" sz="1200" b="1" dirty="0">
                <a:latin typeface="Consolas" panose="020B0609020204030204" pitchFamily="49" charset="0"/>
                <a:cs typeface="Calibri" panose="020F0502020204030204" pitchFamily="34" charset="0"/>
              </a:rPr>
              <a:t>M.G. Road &amp; Jayanagar:</a:t>
            </a:r>
            <a:r>
              <a:rPr lang="en-US" sz="1200" dirty="0">
                <a:latin typeface="Consolas" panose="020B0609020204030204" pitchFamily="49" charset="0"/>
                <a:cs typeface="Calibri" panose="020F0502020204030204" pitchFamily="34" charset="0"/>
              </a:rPr>
              <a:t> 92–115 pedestrians, moderate traffic (25k–48k).</a:t>
            </a:r>
          </a:p>
          <a:p>
            <a:pPr marL="171450" indent="-171450">
              <a:buFont typeface="Wingdings" panose="05000000000000000000" pitchFamily="2" charset="2"/>
              <a:buChar char="q"/>
            </a:pPr>
            <a:r>
              <a:rPr lang="en-US" sz="1200" b="1" dirty="0">
                <a:latin typeface="Consolas" panose="020B0609020204030204" pitchFamily="49" charset="0"/>
                <a:cs typeface="Calibri" panose="020F0502020204030204" pitchFamily="34" charset="0"/>
              </a:rPr>
              <a:t>Whitefield:</a:t>
            </a:r>
            <a:r>
              <a:rPr lang="en-US" sz="1200" dirty="0">
                <a:latin typeface="Consolas" panose="020B0609020204030204" pitchFamily="49" charset="0"/>
                <a:cs typeface="Calibri" panose="020F0502020204030204" pitchFamily="34" charset="0"/>
              </a:rPr>
              <a:t> 189 pedestrians with low traffic (~7k).</a:t>
            </a:r>
          </a:p>
          <a:p>
            <a:pPr marL="171450" indent="-171450">
              <a:buFont typeface="Wingdings" panose="05000000000000000000" pitchFamily="2" charset="2"/>
              <a:buChar char="q"/>
            </a:pPr>
            <a:r>
              <a:rPr lang="en-US" sz="1200" b="1" dirty="0">
                <a:latin typeface="Consolas" panose="020B0609020204030204" pitchFamily="49" charset="0"/>
                <a:cs typeface="Calibri" panose="020F0502020204030204" pitchFamily="34" charset="0"/>
              </a:rPr>
              <a:t>Hebbal:</a:t>
            </a:r>
            <a:r>
              <a:rPr lang="en-US" sz="1200" dirty="0">
                <a:latin typeface="Consolas" panose="020B0609020204030204" pitchFamily="49" charset="0"/>
                <a:cs typeface="Calibri" panose="020F0502020204030204" pitchFamily="34" charset="0"/>
              </a:rPr>
              <a:t> 91 pedestrians, moderate traffic (~31k).</a:t>
            </a:r>
          </a:p>
          <a:p>
            <a:endParaRPr lang="en-US" sz="1200" b="1" dirty="0">
              <a:latin typeface="Consolas" panose="020B0609020204030204" pitchFamily="49" charset="0"/>
              <a:cs typeface="Calibri" panose="020F0502020204030204" pitchFamily="34" charset="0"/>
            </a:endParaRPr>
          </a:p>
          <a:p>
            <a:r>
              <a:rPr lang="en-US" sz="1200" b="1" dirty="0">
                <a:latin typeface="Consolas" panose="020B0609020204030204" pitchFamily="49" charset="0"/>
                <a:cs typeface="Calibri" panose="020F0502020204030204" pitchFamily="34" charset="0"/>
              </a:rPr>
              <a:t>Insights:</a:t>
            </a:r>
            <a:endParaRPr lang="en-US" sz="1200" dirty="0">
              <a:latin typeface="Consolas" panose="020B0609020204030204" pitchFamily="49" charset="0"/>
              <a:cs typeface="Calibri" panose="020F0502020204030204" pitchFamily="34" charset="0"/>
            </a:endParaRPr>
          </a:p>
          <a:p>
            <a:pPr marL="171450" indent="-171450">
              <a:buFont typeface="Wingdings" panose="05000000000000000000" pitchFamily="2" charset="2"/>
              <a:buChar char="q"/>
            </a:pPr>
            <a:r>
              <a:rPr lang="en-US" sz="1200" dirty="0">
                <a:latin typeface="Consolas" panose="020B0609020204030204" pitchFamily="49" charset="0"/>
                <a:cs typeface="Calibri" panose="020F0502020204030204" pitchFamily="34" charset="0"/>
              </a:rPr>
              <a:t>Pedestrian Ratio negatively correlates with traffic volume (</a:t>
            </a:r>
            <a:r>
              <a:rPr lang="en-US" sz="1200" b="1" dirty="0">
                <a:latin typeface="Consolas" panose="020B0609020204030204" pitchFamily="49" charset="0"/>
                <a:cs typeface="Calibri" panose="020F0502020204030204" pitchFamily="34" charset="0"/>
              </a:rPr>
              <a:t>-0.69</a:t>
            </a:r>
            <a:r>
              <a:rPr lang="en-US" sz="1200" dirty="0">
                <a:latin typeface="Consolas" panose="020B0609020204030204" pitchFamily="49" charset="0"/>
                <a:cs typeface="Calibri" panose="020F0502020204030204" pitchFamily="34" charset="0"/>
              </a:rPr>
              <a:t>), showing crowded roads reduce pedestrian safety.</a:t>
            </a:r>
          </a:p>
          <a:p>
            <a:pPr marL="171450" indent="-171450">
              <a:buFont typeface="Wingdings" panose="05000000000000000000" pitchFamily="2" charset="2"/>
              <a:buChar char="q"/>
            </a:pPr>
            <a:r>
              <a:rPr lang="en-US" sz="1200" dirty="0">
                <a:latin typeface="Consolas" panose="020B0609020204030204" pitchFamily="49" charset="0"/>
                <a:cs typeface="Calibri" panose="020F0502020204030204" pitchFamily="34" charset="0"/>
              </a:rPr>
              <a:t>High pedestrian areas with lower traffic need </a:t>
            </a:r>
            <a:r>
              <a:rPr lang="en-US" sz="1200" b="1" dirty="0">
                <a:latin typeface="Consolas" panose="020B0609020204030204" pitchFamily="49" charset="0"/>
                <a:cs typeface="Calibri" panose="020F0502020204030204" pitchFamily="34" charset="0"/>
              </a:rPr>
              <a:t>dedicated lanes/crossings</a:t>
            </a:r>
            <a:r>
              <a:rPr lang="en-US" sz="1200" dirty="0">
                <a:latin typeface="Consolas" panose="020B0609020204030204" pitchFamily="49" charset="0"/>
                <a:cs typeface="Calibri" panose="020F0502020204030204" pitchFamily="34" charset="0"/>
              </a:rPr>
              <a:t> for safer movement.</a:t>
            </a:r>
          </a:p>
          <a:p>
            <a:pPr marL="171450" indent="-171450">
              <a:buFont typeface="Wingdings" panose="05000000000000000000" pitchFamily="2" charset="2"/>
              <a:buChar char="q"/>
            </a:pPr>
            <a:r>
              <a:rPr lang="en-US" sz="1200" dirty="0">
                <a:latin typeface="Consolas" panose="020B0609020204030204" pitchFamily="49" charset="0"/>
                <a:cs typeface="Calibri" panose="020F0502020204030204" pitchFamily="34" charset="0"/>
              </a:rPr>
              <a:t>Moderate pedestrian presence in high-traffic zones indicates potential </a:t>
            </a:r>
            <a:r>
              <a:rPr lang="en-US" sz="1200" b="1" dirty="0">
                <a:latin typeface="Consolas" panose="020B0609020204030204" pitchFamily="49" charset="0"/>
                <a:cs typeface="Calibri" panose="020F0502020204030204" pitchFamily="34" charset="0"/>
              </a:rPr>
              <a:t>safety and congestion challenges</a:t>
            </a:r>
            <a:r>
              <a:rPr lang="en-US" sz="1200" dirty="0">
                <a:latin typeface="Consolas" panose="020B0609020204030204" pitchFamily="49" charset="0"/>
                <a:cs typeface="Calibri" panose="020F0502020204030204" pitchFamily="34" charset="0"/>
              </a:rPr>
              <a:t>.</a:t>
            </a:r>
          </a:p>
        </p:txBody>
      </p:sp>
      <p:pic>
        <p:nvPicPr>
          <p:cNvPr id="9" name="Picture 8">
            <a:extLst>
              <a:ext uri="{FF2B5EF4-FFF2-40B4-BE49-F238E27FC236}">
                <a16:creationId xmlns:a16="http://schemas.microsoft.com/office/drawing/2014/main" id="{AE9C408F-EED3-48F2-A387-6BD7D71B5C6E}"/>
              </a:ext>
            </a:extLst>
          </p:cNvPr>
          <p:cNvPicPr>
            <a:picLocks noChangeAspect="1"/>
          </p:cNvPicPr>
          <p:nvPr/>
        </p:nvPicPr>
        <p:blipFill>
          <a:blip r:embed="rId3"/>
          <a:stretch>
            <a:fillRect/>
          </a:stretch>
        </p:blipFill>
        <p:spPr>
          <a:xfrm>
            <a:off x="0" y="3403549"/>
            <a:ext cx="6096000" cy="3370113"/>
          </a:xfrm>
          <a:prstGeom prst="rect">
            <a:avLst/>
          </a:prstGeom>
        </p:spPr>
      </p:pic>
      <p:pic>
        <p:nvPicPr>
          <p:cNvPr id="11" name="Picture 10">
            <a:extLst>
              <a:ext uri="{FF2B5EF4-FFF2-40B4-BE49-F238E27FC236}">
                <a16:creationId xmlns:a16="http://schemas.microsoft.com/office/drawing/2014/main" id="{6514F87D-CA02-4542-8F75-46E72375EA8B}"/>
              </a:ext>
            </a:extLst>
          </p:cNvPr>
          <p:cNvPicPr>
            <a:picLocks noChangeAspect="1"/>
          </p:cNvPicPr>
          <p:nvPr/>
        </p:nvPicPr>
        <p:blipFill>
          <a:blip r:embed="rId4"/>
          <a:stretch>
            <a:fillRect/>
          </a:stretch>
        </p:blipFill>
        <p:spPr>
          <a:xfrm>
            <a:off x="6096000" y="3403549"/>
            <a:ext cx="6096000" cy="3454451"/>
          </a:xfrm>
          <a:prstGeom prst="rect">
            <a:avLst/>
          </a:prstGeom>
        </p:spPr>
      </p:pic>
      <p:pic>
        <p:nvPicPr>
          <p:cNvPr id="3" name="Picture 2">
            <a:extLst>
              <a:ext uri="{FF2B5EF4-FFF2-40B4-BE49-F238E27FC236}">
                <a16:creationId xmlns:a16="http://schemas.microsoft.com/office/drawing/2014/main" id="{AB785199-4073-4E11-9F8B-36A71BAB6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12" name="Freeform: Shape 11">
            <a:extLst>
              <a:ext uri="{FF2B5EF4-FFF2-40B4-BE49-F238E27FC236}">
                <a16:creationId xmlns:a16="http://schemas.microsoft.com/office/drawing/2014/main" id="{504CB840-DCB9-4E89-B989-FAC539708B17}"/>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5442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6F571F-506A-4161-B0C5-5FA5402789C5}"/>
              </a:ext>
            </a:extLst>
          </p:cNvPr>
          <p:cNvSpPr txBox="1"/>
          <p:nvPr/>
        </p:nvSpPr>
        <p:spPr>
          <a:xfrm>
            <a:off x="427226" y="1011571"/>
            <a:ext cx="11337548" cy="1754326"/>
          </a:xfrm>
          <a:prstGeom prst="rect">
            <a:avLst/>
          </a:prstGeom>
          <a:noFill/>
          <a:ln>
            <a:solidFill>
              <a:schemeClr val="tx1"/>
            </a:solidFill>
          </a:ln>
        </p:spPr>
        <p:txBody>
          <a:bodyPr wrap="square" rtlCol="0">
            <a:spAutoFit/>
          </a:bodyPr>
          <a:lstStyle/>
          <a:p>
            <a:pPr marL="171450" indent="-171450">
              <a:buFont typeface="Wingdings" panose="05000000000000000000" pitchFamily="2" charset="2"/>
              <a:buChar char="q"/>
            </a:pPr>
            <a:r>
              <a:rPr lang="en-GB" sz="1200" dirty="0">
                <a:latin typeface="Consolas" panose="020B0609020204030204" pitchFamily="49" charset="0"/>
              </a:rPr>
              <a:t>Average traffic volume is fairly consistent across weather conditions, ranging </a:t>
            </a:r>
            <a:r>
              <a:rPr lang="en-GB" sz="1200" b="1" dirty="0">
                <a:latin typeface="Consolas" panose="020B0609020204030204" pitchFamily="49" charset="0"/>
              </a:rPr>
              <a:t>~29k–30k vehicles</a:t>
            </a:r>
            <a:r>
              <a:rPr lang="en-GB" sz="1200" dirty="0">
                <a:latin typeface="Consolas" panose="020B0609020204030204" pitchFamily="49" charset="0"/>
              </a:rPr>
              <a:t>, with </a:t>
            </a:r>
            <a:r>
              <a:rPr lang="en-GB" sz="1200" b="1" dirty="0">
                <a:latin typeface="Consolas" panose="020B0609020204030204" pitchFamily="49" charset="0"/>
              </a:rPr>
              <a:t>Windy days slightly higher (~30,163)</a:t>
            </a:r>
            <a:r>
              <a:rPr lang="en-GB" sz="1200" dirty="0">
                <a:latin typeface="Consolas" panose="020B0609020204030204" pitchFamily="49" charset="0"/>
              </a:rPr>
              <a:t>.</a:t>
            </a:r>
          </a:p>
          <a:p>
            <a:pPr marL="171450" indent="-171450">
              <a:buFont typeface="Wingdings" panose="05000000000000000000" pitchFamily="2" charset="2"/>
              <a:buChar char="q"/>
            </a:pPr>
            <a:r>
              <a:rPr lang="en-GB" sz="1200" dirty="0">
                <a:latin typeface="Consolas" panose="020B0609020204030204" pitchFamily="49" charset="0"/>
              </a:rPr>
              <a:t>Median volumes: Clear (27,447), Fog (27,789), Overcast (27,527), Rain (27,824), Windy (29,133).</a:t>
            </a:r>
          </a:p>
          <a:p>
            <a:pPr marL="171450" indent="-171450">
              <a:buFont typeface="Wingdings" panose="05000000000000000000" pitchFamily="2" charset="2"/>
              <a:buChar char="q"/>
            </a:pPr>
            <a:r>
              <a:rPr lang="en-GB" sz="1200" dirty="0">
                <a:latin typeface="Consolas" panose="020B0609020204030204" pitchFamily="49" charset="0"/>
              </a:rPr>
              <a:t>Traffic shows </a:t>
            </a:r>
            <a:r>
              <a:rPr lang="en-GB" sz="1200" b="1" dirty="0">
                <a:latin typeface="Consolas" panose="020B0609020204030204" pitchFamily="49" charset="0"/>
              </a:rPr>
              <a:t>moderate variability</a:t>
            </a:r>
            <a:r>
              <a:rPr lang="en-GB" sz="1200" dirty="0">
                <a:latin typeface="Consolas" panose="020B0609020204030204" pitchFamily="49" charset="0"/>
              </a:rPr>
              <a:t> under all conditions (Std ~12k–13.5k), meaning weather alone does not drastically change traffic patterns.</a:t>
            </a:r>
          </a:p>
          <a:p>
            <a:pPr marL="171450" indent="-171450">
              <a:buFont typeface="Wingdings" panose="05000000000000000000" pitchFamily="2" charset="2"/>
              <a:buChar char="q"/>
            </a:pPr>
            <a:r>
              <a:rPr lang="en-GB" sz="1200" dirty="0">
                <a:latin typeface="Consolas" panose="020B0609020204030204" pitchFamily="49" charset="0"/>
              </a:rPr>
              <a:t>Public transport usage varies, with some high-traffic days seeing low adoption (e.g., 12.85%), suggesting weather-independent travel behaviour.</a:t>
            </a:r>
          </a:p>
          <a:p>
            <a:pPr marL="171450" indent="-171450">
              <a:buFont typeface="Wingdings" panose="05000000000000000000" pitchFamily="2" charset="2"/>
              <a:buChar char="q"/>
            </a:pPr>
            <a:r>
              <a:rPr lang="en-GB" sz="1200" dirty="0">
                <a:latin typeface="Consolas" panose="020B0609020204030204" pitchFamily="49" charset="0"/>
              </a:rPr>
              <a:t>Roadwork slightly increases traffic on some days (e.g., Rain: 29,343 → 31,438 with roadwork), highlighting localized congestion impacts.</a:t>
            </a:r>
          </a:p>
        </p:txBody>
      </p:sp>
      <p:pic>
        <p:nvPicPr>
          <p:cNvPr id="3" name="Picture 2">
            <a:extLst>
              <a:ext uri="{FF2B5EF4-FFF2-40B4-BE49-F238E27FC236}">
                <a16:creationId xmlns:a16="http://schemas.microsoft.com/office/drawing/2014/main" id="{AB785199-4073-4E11-9F8B-36A71BAB6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4" name="Title 2">
            <a:extLst>
              <a:ext uri="{FF2B5EF4-FFF2-40B4-BE49-F238E27FC236}">
                <a16:creationId xmlns:a16="http://schemas.microsoft.com/office/drawing/2014/main" id="{AA7F1473-44D1-4F41-B336-0272C20911A8}"/>
              </a:ext>
            </a:extLst>
          </p:cNvPr>
          <p:cNvSpPr>
            <a:spLocks noGrp="1"/>
          </p:cNvSpPr>
          <p:nvPr>
            <p:ph type="title"/>
          </p:nvPr>
        </p:nvSpPr>
        <p:spPr>
          <a:xfrm>
            <a:off x="427226" y="435997"/>
            <a:ext cx="9763760" cy="588149"/>
          </a:xfrm>
        </p:spPr>
        <p:txBody>
          <a:bodyPr/>
          <a:lstStyle/>
          <a:p>
            <a:pPr algn="ctr"/>
            <a:r>
              <a:rPr lang="en-US" dirty="0"/>
              <a:t>Traffic vs Weather</a:t>
            </a:r>
          </a:p>
        </p:txBody>
      </p:sp>
      <p:pic>
        <p:nvPicPr>
          <p:cNvPr id="11" name="Picture 10">
            <a:extLst>
              <a:ext uri="{FF2B5EF4-FFF2-40B4-BE49-F238E27FC236}">
                <a16:creationId xmlns:a16="http://schemas.microsoft.com/office/drawing/2014/main" id="{A379EC37-3198-4671-AB8B-C6AEF2F911B5}"/>
              </a:ext>
            </a:extLst>
          </p:cNvPr>
          <p:cNvPicPr>
            <a:picLocks noChangeAspect="1"/>
          </p:cNvPicPr>
          <p:nvPr/>
        </p:nvPicPr>
        <p:blipFill>
          <a:blip r:embed="rId4"/>
          <a:stretch>
            <a:fillRect/>
          </a:stretch>
        </p:blipFill>
        <p:spPr>
          <a:xfrm>
            <a:off x="2567" y="2765897"/>
            <a:ext cx="6093434" cy="4092103"/>
          </a:xfrm>
          <a:prstGeom prst="rect">
            <a:avLst/>
          </a:prstGeom>
        </p:spPr>
      </p:pic>
      <p:pic>
        <p:nvPicPr>
          <p:cNvPr id="13" name="Picture 12">
            <a:extLst>
              <a:ext uri="{FF2B5EF4-FFF2-40B4-BE49-F238E27FC236}">
                <a16:creationId xmlns:a16="http://schemas.microsoft.com/office/drawing/2014/main" id="{7FF27755-71C9-42AE-93AA-53CB204052ED}"/>
              </a:ext>
            </a:extLst>
          </p:cNvPr>
          <p:cNvPicPr>
            <a:picLocks noChangeAspect="1"/>
          </p:cNvPicPr>
          <p:nvPr/>
        </p:nvPicPr>
        <p:blipFill>
          <a:blip r:embed="rId5"/>
          <a:stretch>
            <a:fillRect/>
          </a:stretch>
        </p:blipFill>
        <p:spPr>
          <a:xfrm>
            <a:off x="6096001" y="2765897"/>
            <a:ext cx="6086518" cy="4086662"/>
          </a:xfrm>
          <a:prstGeom prst="rect">
            <a:avLst/>
          </a:prstGeom>
        </p:spPr>
      </p:pic>
      <p:sp>
        <p:nvSpPr>
          <p:cNvPr id="14" name="Freeform: Shape 13">
            <a:extLst>
              <a:ext uri="{FF2B5EF4-FFF2-40B4-BE49-F238E27FC236}">
                <a16:creationId xmlns:a16="http://schemas.microsoft.com/office/drawing/2014/main" id="{72EC33F0-4662-415B-B886-DBD16A515C9E}"/>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2817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12E73A-7CDB-4142-9959-9AEE31615E7E}"/>
              </a:ext>
            </a:extLst>
          </p:cNvPr>
          <p:cNvSpPr txBox="1"/>
          <p:nvPr/>
        </p:nvSpPr>
        <p:spPr>
          <a:xfrm>
            <a:off x="427226" y="420129"/>
            <a:ext cx="9879749"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200" b="1" dirty="0">
                <a:latin typeface="Consolas" panose="020B0609020204030204" pitchFamily="49" charset="0"/>
              </a:rPr>
              <a:t>Environmental Impact:</a:t>
            </a:r>
            <a:endParaRPr lang="en-GB" sz="1200" dirty="0">
              <a:latin typeface="Consolas" panose="020B0609020204030204" pitchFamily="49" charset="0"/>
            </a:endParaRPr>
          </a:p>
          <a:p>
            <a:pPr marL="171450" indent="-171450">
              <a:buFont typeface="Wingdings" panose="05000000000000000000" pitchFamily="2" charset="2"/>
              <a:buChar char="q"/>
            </a:pPr>
            <a:r>
              <a:rPr lang="en-GB" sz="1200" dirty="0">
                <a:latin typeface="Consolas" panose="020B0609020204030204" pitchFamily="49" charset="0"/>
              </a:rPr>
              <a:t>Environmental impact is </a:t>
            </a:r>
            <a:r>
              <a:rPr lang="en-GB" sz="1200" b="1" dirty="0">
                <a:latin typeface="Consolas" panose="020B0609020204030204" pitchFamily="49" charset="0"/>
              </a:rPr>
              <a:t>perfectly correlated with traffic volume (1.0)</a:t>
            </a:r>
            <a:r>
              <a:rPr lang="en-GB" sz="1200" dirty="0">
                <a:latin typeface="Consolas" panose="020B0609020204030204" pitchFamily="49" charset="0"/>
              </a:rPr>
              <a:t> and strongly with congestion, showing high-traffic areas contribute the most to pollution.</a:t>
            </a:r>
          </a:p>
          <a:p>
            <a:pPr marL="171450" indent="-171450">
              <a:buFont typeface="Wingdings" panose="05000000000000000000" pitchFamily="2" charset="2"/>
              <a:buChar char="q"/>
            </a:pPr>
            <a:r>
              <a:rPr lang="en-GB" sz="1200" b="1" dirty="0">
                <a:latin typeface="Consolas" panose="020B0609020204030204" pitchFamily="49" charset="0"/>
              </a:rPr>
              <a:t>Implication:</a:t>
            </a:r>
            <a:r>
              <a:rPr lang="en-GB" sz="1200" dirty="0">
                <a:latin typeface="Consolas" panose="020B0609020204030204" pitchFamily="49" charset="0"/>
              </a:rPr>
              <a:t> Targeted interventions in congested zones (e.g., promoting public transport, optimizing parking, or signal timing) can significantly reduce emissions.</a:t>
            </a:r>
          </a:p>
          <a:p>
            <a:pPr marL="171450" indent="-171450">
              <a:buFont typeface="Wingdings" panose="05000000000000000000" pitchFamily="2" charset="2"/>
              <a:buChar char="q"/>
            </a:pPr>
            <a:endParaRPr lang="en-GB" sz="1200" dirty="0">
              <a:latin typeface="Consolas" panose="020B0609020204030204" pitchFamily="49" charset="0"/>
            </a:endParaRPr>
          </a:p>
          <a:p>
            <a:r>
              <a:rPr lang="en-GB" sz="1200" b="1" dirty="0">
                <a:latin typeface="Consolas" panose="020B0609020204030204" pitchFamily="49" charset="0"/>
              </a:rPr>
              <a:t>Key Insight:</a:t>
            </a:r>
            <a:endParaRPr lang="en-GB" sz="1200" dirty="0">
              <a:latin typeface="Consolas" panose="020B0609020204030204" pitchFamily="49" charset="0"/>
            </a:endParaRPr>
          </a:p>
          <a:p>
            <a:pPr marL="171450" indent="-171450">
              <a:buFont typeface="Wingdings" panose="05000000000000000000" pitchFamily="2" charset="2"/>
              <a:buChar char="q"/>
            </a:pPr>
            <a:r>
              <a:rPr lang="en-GB" sz="1200" dirty="0">
                <a:latin typeface="Consolas" panose="020B0609020204030204" pitchFamily="49" charset="0"/>
              </a:rPr>
              <a:t>Weather has minimal effect on traffic volume; congestion and traffic volume are the primary drivers of environmental impact.</a:t>
            </a:r>
          </a:p>
        </p:txBody>
      </p:sp>
      <p:pic>
        <p:nvPicPr>
          <p:cNvPr id="3" name="Picture 2">
            <a:extLst>
              <a:ext uri="{FF2B5EF4-FFF2-40B4-BE49-F238E27FC236}">
                <a16:creationId xmlns:a16="http://schemas.microsoft.com/office/drawing/2014/main" id="{C359A7EC-97E1-4754-9F9D-690F26531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pic>
        <p:nvPicPr>
          <p:cNvPr id="4" name="Picture 3">
            <a:extLst>
              <a:ext uri="{FF2B5EF4-FFF2-40B4-BE49-F238E27FC236}">
                <a16:creationId xmlns:a16="http://schemas.microsoft.com/office/drawing/2014/main" id="{050D7CBE-79C9-4CC4-AE8F-96B8A67A90F7}"/>
              </a:ext>
            </a:extLst>
          </p:cNvPr>
          <p:cNvPicPr>
            <a:picLocks noChangeAspect="1"/>
          </p:cNvPicPr>
          <p:nvPr/>
        </p:nvPicPr>
        <p:blipFill>
          <a:blip r:embed="rId4"/>
          <a:stretch>
            <a:fillRect/>
          </a:stretch>
        </p:blipFill>
        <p:spPr>
          <a:xfrm>
            <a:off x="0" y="2467382"/>
            <a:ext cx="6117593" cy="4375838"/>
          </a:xfrm>
          <a:prstGeom prst="rect">
            <a:avLst/>
          </a:prstGeom>
        </p:spPr>
      </p:pic>
      <p:pic>
        <p:nvPicPr>
          <p:cNvPr id="5" name="Picture 4">
            <a:extLst>
              <a:ext uri="{FF2B5EF4-FFF2-40B4-BE49-F238E27FC236}">
                <a16:creationId xmlns:a16="http://schemas.microsoft.com/office/drawing/2014/main" id="{628EF992-E7DD-4894-BDD1-41A900FE5FF0}"/>
              </a:ext>
            </a:extLst>
          </p:cNvPr>
          <p:cNvPicPr>
            <a:picLocks noChangeAspect="1"/>
          </p:cNvPicPr>
          <p:nvPr/>
        </p:nvPicPr>
        <p:blipFill>
          <a:blip r:embed="rId5"/>
          <a:stretch>
            <a:fillRect/>
          </a:stretch>
        </p:blipFill>
        <p:spPr>
          <a:xfrm>
            <a:off x="6096000" y="2381250"/>
            <a:ext cx="6062425" cy="4476750"/>
          </a:xfrm>
          <a:prstGeom prst="rect">
            <a:avLst/>
          </a:prstGeom>
        </p:spPr>
      </p:pic>
      <p:sp>
        <p:nvSpPr>
          <p:cNvPr id="6" name="Freeform: Shape 5">
            <a:extLst>
              <a:ext uri="{FF2B5EF4-FFF2-40B4-BE49-F238E27FC236}">
                <a16:creationId xmlns:a16="http://schemas.microsoft.com/office/drawing/2014/main" id="{CB49ABC1-4D34-41DD-8C4C-EC6F46FA9B67}"/>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19307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A7F1473-44D1-4F41-B336-0272C20911A8}"/>
              </a:ext>
            </a:extLst>
          </p:cNvPr>
          <p:cNvSpPr>
            <a:spLocks noGrp="1"/>
          </p:cNvSpPr>
          <p:nvPr>
            <p:ph type="title"/>
          </p:nvPr>
        </p:nvSpPr>
        <p:spPr>
          <a:xfrm>
            <a:off x="0" y="529478"/>
            <a:ext cx="10262586" cy="668243"/>
          </a:xfrm>
        </p:spPr>
        <p:txBody>
          <a:bodyPr/>
          <a:lstStyle/>
          <a:p>
            <a:r>
              <a:rPr lang="en-US" dirty="0"/>
              <a:t>Over all Insights</a:t>
            </a:r>
          </a:p>
        </p:txBody>
      </p:sp>
      <p:sp>
        <p:nvSpPr>
          <p:cNvPr id="8" name="TextBox 7">
            <a:extLst>
              <a:ext uri="{FF2B5EF4-FFF2-40B4-BE49-F238E27FC236}">
                <a16:creationId xmlns:a16="http://schemas.microsoft.com/office/drawing/2014/main" id="{C7907569-C2EF-4960-A0A9-9C5A41D4BB0F}"/>
              </a:ext>
            </a:extLst>
          </p:cNvPr>
          <p:cNvSpPr txBox="1"/>
          <p:nvPr/>
        </p:nvSpPr>
        <p:spPr>
          <a:xfrm>
            <a:off x="375920" y="1197721"/>
            <a:ext cx="11440160" cy="5078313"/>
          </a:xfrm>
          <a:prstGeom prst="rect">
            <a:avLst/>
          </a:prstGeom>
          <a:noFill/>
          <a:ln>
            <a:noFill/>
          </a:ln>
        </p:spPr>
        <p:txBody>
          <a:bodyPr wrap="square" rtlCol="0">
            <a:spAutoFit/>
          </a:bodyPr>
          <a:lstStyle/>
          <a:p>
            <a:r>
              <a:rPr lang="en-US" b="1" dirty="0">
                <a:solidFill>
                  <a:srgbClr val="42ADFF"/>
                </a:solidFill>
                <a:latin typeface="Calibri" panose="020F0502020204030204" pitchFamily="34" charset="0"/>
                <a:cs typeface="Calibri" panose="020F0502020204030204" pitchFamily="34" charset="0"/>
              </a:rPr>
              <a:t>1. Overall Patterns</a:t>
            </a:r>
          </a:p>
          <a:p>
            <a:pPr marL="171450" indent="-171450">
              <a:buFont typeface="Wingdings" panose="05000000000000000000" pitchFamily="2" charset="2"/>
              <a:buChar char="q"/>
            </a:pPr>
            <a:r>
              <a:rPr lang="en-GB" dirty="0">
                <a:latin typeface="Calibri" panose="020F0502020204030204" pitchFamily="34" charset="0"/>
                <a:cs typeface="Calibri" panose="020F0502020204030204" pitchFamily="34" charset="0"/>
              </a:rPr>
              <a:t>Traffic Volume: Average ~29,236 vehicles per record; peaks at 72,039 and </a:t>
            </a:r>
          </a:p>
          <a:p>
            <a:r>
              <a:rPr lang="en-GB" dirty="0">
                <a:latin typeface="Calibri" panose="020F0502020204030204" pitchFamily="34" charset="0"/>
                <a:cs typeface="Calibri" panose="020F0502020204030204" pitchFamily="34" charset="0"/>
              </a:rPr>
              <a:t>  minimum at 4,233. Koramangala and Indiranagar alone account for nearly </a:t>
            </a:r>
          </a:p>
          <a:p>
            <a:r>
              <a:rPr lang="en-GB" dirty="0">
                <a:latin typeface="Calibri" panose="020F0502020204030204" pitchFamily="34" charset="0"/>
                <a:cs typeface="Calibri" panose="020F0502020204030204" pitchFamily="34" charset="0"/>
              </a:rPr>
              <a:t>  one-third of total traffic.</a:t>
            </a:r>
          </a:p>
          <a:p>
            <a:pPr marL="171450" indent="-171450">
              <a:buFont typeface="Wingdings" panose="05000000000000000000" pitchFamily="2" charset="2"/>
              <a:buChar char="q"/>
            </a:pPr>
            <a:r>
              <a:rPr lang="en-GB" dirty="0">
                <a:latin typeface="Calibri" panose="020F0502020204030204" pitchFamily="34" charset="0"/>
                <a:cs typeface="Calibri" panose="020F0502020204030204" pitchFamily="34" charset="0"/>
              </a:rPr>
              <a:t>Average Speed: ~39.4 km/h; slows down significantly in congested areas (min 20 km/h, max 89.8 km/h). High traffic leads to slower travel.</a:t>
            </a:r>
          </a:p>
          <a:p>
            <a:pPr marL="171450" indent="-171450">
              <a:buFont typeface="Wingdings" panose="05000000000000000000" pitchFamily="2" charset="2"/>
              <a:buChar char="q"/>
            </a:pPr>
            <a:r>
              <a:rPr lang="en-GB" dirty="0">
                <a:latin typeface="Calibri" panose="020F0502020204030204" pitchFamily="34" charset="0"/>
                <a:cs typeface="Calibri" panose="020F0502020204030204" pitchFamily="34" charset="0"/>
              </a:rPr>
              <a:t>Congestion Level: High overall (~81%), with some areas operating at full capacity and extreme cases exceeding 380% of nominal road capacity.</a:t>
            </a:r>
          </a:p>
          <a:p>
            <a:pPr marL="171450" indent="-171450">
              <a:buFont typeface="Wingdings" panose="05000000000000000000" pitchFamily="2" charset="2"/>
              <a:buChar char="q"/>
            </a:pPr>
            <a:r>
              <a:rPr lang="en-GB" dirty="0">
                <a:latin typeface="Calibri" panose="020F0502020204030204" pitchFamily="34" charset="0"/>
                <a:cs typeface="Calibri" panose="020F0502020204030204" pitchFamily="34" charset="0"/>
              </a:rPr>
              <a:t>Incident Reports: Low on average (~1.57 per record) but correlate with traffic hotspots (0.34). Highest incidents occur in Koramangala and M.G. Road.</a:t>
            </a:r>
          </a:p>
          <a:p>
            <a:pPr marL="171450" indent="-171450">
              <a:buFont typeface="Wingdings" panose="05000000000000000000" pitchFamily="2" charset="2"/>
              <a:buChar char="q"/>
            </a:pPr>
            <a:r>
              <a:rPr lang="en-GB" dirty="0">
                <a:latin typeface="Calibri" panose="020F0502020204030204" pitchFamily="34" charset="0"/>
                <a:cs typeface="Calibri" panose="020F0502020204030204" pitchFamily="34" charset="0"/>
              </a:rPr>
              <a:t>Pedestrian &amp; Cyclist Activity: Counts vary 92–189 per record, generally higher in moderately busy zones, indicating safety concerns in crowded roads (Pedestrian Ratio vs Traffic Volume = -0.69).</a:t>
            </a:r>
          </a:p>
          <a:p>
            <a:pPr marL="171450" indent="-171450">
              <a:buFont typeface="Wingdings" panose="05000000000000000000" pitchFamily="2" charset="2"/>
              <a:buChar char="q"/>
            </a:pPr>
            <a:r>
              <a:rPr lang="en-GB" dirty="0">
                <a:latin typeface="Calibri" panose="020F0502020204030204" pitchFamily="34" charset="0"/>
                <a:cs typeface="Calibri" panose="020F0502020204030204" pitchFamily="34" charset="0"/>
              </a:rPr>
              <a:t>Environmental Impact: Strongly correlated with traffic volume (1.0) and congestion; heavily congested areas contribute the most to emissions.</a:t>
            </a:r>
          </a:p>
          <a:p>
            <a:pPr marL="171450" indent="-171450">
              <a:buFont typeface="Wingdings" panose="05000000000000000000" pitchFamily="2" charset="2"/>
              <a:buChar char="q"/>
            </a:pPr>
            <a:r>
              <a:rPr lang="en-GB" dirty="0">
                <a:latin typeface="Calibri" panose="020F0502020204030204" pitchFamily="34" charset="0"/>
                <a:cs typeface="Calibri" panose="020F0502020204030204" pitchFamily="34" charset="0"/>
              </a:rPr>
              <a:t>Temporal Patterns:</a:t>
            </a:r>
          </a:p>
          <a:p>
            <a:pPr marL="171450" indent="-171450">
              <a:buFont typeface="Wingdings" panose="05000000000000000000" pitchFamily="2" charset="2"/>
              <a:buChar char="q"/>
            </a:pPr>
            <a:r>
              <a:rPr lang="en-GB" dirty="0">
                <a:latin typeface="Calibri" panose="020F0502020204030204" pitchFamily="34" charset="0"/>
                <a:cs typeface="Calibri" panose="020F0502020204030204" pitchFamily="34" charset="0"/>
              </a:rPr>
              <a:t>Weekdays (Mon–Thu) have higher traffic (~29,510–29,698 </a:t>
            </a:r>
            <a:r>
              <a:rPr lang="en-GB" dirty="0" err="1">
                <a:latin typeface="Calibri" panose="020F0502020204030204" pitchFamily="34" charset="0"/>
                <a:cs typeface="Calibri" panose="020F0502020204030204" pitchFamily="34" charset="0"/>
              </a:rPr>
              <a:t>avg</a:t>
            </a:r>
            <a:r>
              <a:rPr lang="en-GB" dirty="0">
                <a:latin typeface="Calibri" panose="020F0502020204030204" pitchFamily="34" charset="0"/>
                <a:cs typeface="Calibri" panose="020F0502020204030204" pitchFamily="34" charset="0"/>
              </a:rPr>
              <a:t>).</a:t>
            </a:r>
          </a:p>
          <a:p>
            <a:pPr marL="171450" indent="-171450">
              <a:buFont typeface="Wingdings" panose="05000000000000000000" pitchFamily="2" charset="2"/>
              <a:buChar char="q"/>
            </a:pPr>
            <a:r>
              <a:rPr lang="en-GB" dirty="0">
                <a:latin typeface="Calibri" panose="020F0502020204030204" pitchFamily="34" charset="0"/>
                <a:cs typeface="Calibri" panose="020F0502020204030204" pitchFamily="34" charset="0"/>
              </a:rPr>
              <a:t>Weekends slightly lower (~29,063–29,105).</a:t>
            </a:r>
          </a:p>
          <a:p>
            <a:pPr marL="171450" indent="-171450">
              <a:buFont typeface="Wingdings" panose="05000000000000000000" pitchFamily="2" charset="2"/>
              <a:buChar char="q"/>
            </a:pPr>
            <a:r>
              <a:rPr lang="en-GB" dirty="0">
                <a:latin typeface="Calibri" panose="020F0502020204030204" pitchFamily="34" charset="0"/>
                <a:cs typeface="Calibri" panose="020F0502020204030204" pitchFamily="34" charset="0"/>
              </a:rPr>
              <a:t>Peak Months: June (29,742), April (29,574), March (29,516); lower traffic outside these months.</a:t>
            </a:r>
            <a:endParaRPr lang="en-US" sz="1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B785199-4073-4E11-9F8B-36A71BAB6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12" name="Freeform: Shape 11">
            <a:extLst>
              <a:ext uri="{FF2B5EF4-FFF2-40B4-BE49-F238E27FC236}">
                <a16:creationId xmlns:a16="http://schemas.microsoft.com/office/drawing/2014/main" id="{E7B9C01D-DB15-4DE4-9B06-7C50070D183A}"/>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044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2E2E3A-B729-4DFE-B07C-94ABD8136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4" name="TextBox 3">
            <a:extLst>
              <a:ext uri="{FF2B5EF4-FFF2-40B4-BE49-F238E27FC236}">
                <a16:creationId xmlns:a16="http://schemas.microsoft.com/office/drawing/2014/main" id="{0A39DEDF-B888-48FD-82AE-E51FA77BF50B}"/>
              </a:ext>
            </a:extLst>
          </p:cNvPr>
          <p:cNvSpPr txBox="1"/>
          <p:nvPr/>
        </p:nvSpPr>
        <p:spPr>
          <a:xfrm>
            <a:off x="614680" y="893485"/>
            <a:ext cx="11567160" cy="5355312"/>
          </a:xfrm>
          <a:prstGeom prst="rect">
            <a:avLst/>
          </a:prstGeom>
          <a:noFill/>
        </p:spPr>
        <p:txBody>
          <a:bodyPr wrap="square">
            <a:spAutoFit/>
          </a:bodyPr>
          <a:lstStyle/>
          <a:p>
            <a:pPr marL="171450" indent="-171450">
              <a:buFont typeface="Wingdings" panose="05000000000000000000" pitchFamily="2" charset="2"/>
              <a:buChar char="q"/>
            </a:pPr>
            <a:r>
              <a:rPr lang="en-GB" dirty="0">
                <a:latin typeface="Calibri" panose="020F0502020204030204" pitchFamily="34" charset="0"/>
                <a:cs typeface="Calibri" panose="020F0502020204030204" pitchFamily="34" charset="0"/>
              </a:rPr>
              <a:t>Weather Effects: Traffic volume slightly higher during Windy and Rainy </a:t>
            </a:r>
          </a:p>
          <a:p>
            <a:r>
              <a:rPr lang="en-GB" dirty="0">
                <a:latin typeface="Calibri" panose="020F0502020204030204" pitchFamily="34" charset="0"/>
                <a:cs typeface="Calibri" panose="020F0502020204030204" pitchFamily="34" charset="0"/>
              </a:rPr>
              <a:t>  conditions; public transport usage can mitigate congestion even in adverse </a:t>
            </a:r>
          </a:p>
          <a:p>
            <a:r>
              <a:rPr lang="en-GB" dirty="0">
                <a:latin typeface="Calibri" panose="020F0502020204030204" pitchFamily="34" charset="0"/>
                <a:cs typeface="Calibri" panose="020F0502020204030204" pitchFamily="34" charset="0"/>
              </a:rPr>
              <a:t>  weather.</a:t>
            </a:r>
          </a:p>
          <a:p>
            <a:endParaRPr lang="en-US" sz="1800" b="1" dirty="0">
              <a:latin typeface="Calibri" panose="020F0502020204030204" pitchFamily="34" charset="0"/>
              <a:cs typeface="Calibri" panose="020F0502020204030204" pitchFamily="34" charset="0"/>
            </a:endParaRPr>
          </a:p>
          <a:p>
            <a:r>
              <a:rPr lang="en-US" sz="1800" b="1" dirty="0">
                <a:solidFill>
                  <a:srgbClr val="42ADFF"/>
                </a:solidFill>
                <a:latin typeface="Calibri" panose="020F0502020204030204" pitchFamily="34" charset="0"/>
                <a:cs typeface="Calibri" panose="020F0502020204030204" pitchFamily="34" charset="0"/>
              </a:rPr>
              <a:t>2. Correlations</a:t>
            </a:r>
            <a:endParaRPr lang="en-US" sz="1800" dirty="0">
              <a:solidFill>
                <a:srgbClr val="42ADFF"/>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GB" sz="1800" dirty="0">
                <a:latin typeface="Calibri" panose="020F0502020204030204" pitchFamily="34" charset="0"/>
                <a:cs typeface="Calibri" panose="020F0502020204030204" pitchFamily="34" charset="0"/>
              </a:rPr>
              <a:t>Traffic Volume vs Congestion Level: 0.84 → higher vehicles significantly increase congestion.</a:t>
            </a:r>
          </a:p>
          <a:p>
            <a:pPr marL="171450" indent="-171450">
              <a:buFont typeface="Wingdings" panose="05000000000000000000" pitchFamily="2" charset="2"/>
              <a:buChar char="q"/>
            </a:pPr>
            <a:r>
              <a:rPr lang="en-GB" sz="1800" dirty="0">
                <a:latin typeface="Calibri" panose="020F0502020204030204" pitchFamily="34" charset="0"/>
                <a:cs typeface="Calibri" panose="020F0502020204030204" pitchFamily="34" charset="0"/>
              </a:rPr>
              <a:t>Traffic Volume vs Travel Time Index: 0.70 → more vehicles lead to slower travel.</a:t>
            </a:r>
          </a:p>
          <a:p>
            <a:pPr marL="171450" indent="-171450">
              <a:buFont typeface="Wingdings" panose="05000000000000000000" pitchFamily="2" charset="2"/>
              <a:buChar char="q"/>
            </a:pPr>
            <a:r>
              <a:rPr lang="en-GB" sz="1800" dirty="0">
                <a:latin typeface="Calibri" panose="020F0502020204030204" pitchFamily="34" charset="0"/>
                <a:cs typeface="Calibri" panose="020F0502020204030204" pitchFamily="34" charset="0"/>
              </a:rPr>
              <a:t>Traffic Volume vs Road Capacity Utilization: 0.65 → traffic closely matches how much of road capacity is used.</a:t>
            </a:r>
          </a:p>
          <a:p>
            <a:pPr marL="171450" indent="-171450">
              <a:buFont typeface="Wingdings" panose="05000000000000000000" pitchFamily="2" charset="2"/>
              <a:buChar char="q"/>
            </a:pPr>
            <a:r>
              <a:rPr lang="en-GB" sz="1800" dirty="0">
                <a:latin typeface="Calibri" panose="020F0502020204030204" pitchFamily="34" charset="0"/>
                <a:cs typeface="Calibri" panose="020F0502020204030204" pitchFamily="34" charset="0"/>
              </a:rPr>
              <a:t>Pedestrian Ratio vs Traffic Volume: -0.69 → crowded roads reduce pedestrian safety.</a:t>
            </a:r>
          </a:p>
          <a:p>
            <a:pPr marL="171450" indent="-171450">
              <a:buFont typeface="Wingdings" panose="05000000000000000000" pitchFamily="2" charset="2"/>
              <a:buChar char="q"/>
            </a:pPr>
            <a:r>
              <a:rPr lang="en-GB" sz="1800" dirty="0">
                <a:latin typeface="Calibri" panose="020F0502020204030204" pitchFamily="34" charset="0"/>
                <a:cs typeface="Calibri" panose="020F0502020204030204" pitchFamily="34" charset="0"/>
              </a:rPr>
              <a:t>Parking Load vs Traffic Volume: -0.76 → limited parking worsens congestion.</a:t>
            </a:r>
          </a:p>
          <a:p>
            <a:pPr marL="171450" indent="-171450">
              <a:buFont typeface="Wingdings" panose="05000000000000000000" pitchFamily="2" charset="2"/>
              <a:buChar char="q"/>
            </a:pPr>
            <a:r>
              <a:rPr lang="en-GB" sz="1800" dirty="0">
                <a:latin typeface="Calibri" panose="020F0502020204030204" pitchFamily="34" charset="0"/>
                <a:cs typeface="Calibri" panose="020F0502020204030204" pitchFamily="34" charset="0"/>
              </a:rPr>
              <a:t>Average Speed vs Congestion Level: -0.36 → higher congestion slows speeds.</a:t>
            </a:r>
          </a:p>
          <a:p>
            <a:pPr marL="171450" indent="-171450">
              <a:buFont typeface="Wingdings" panose="05000000000000000000" pitchFamily="2" charset="2"/>
              <a:buChar char="q"/>
            </a:pPr>
            <a:r>
              <a:rPr lang="en-GB" sz="1800" dirty="0">
                <a:latin typeface="Calibri" panose="020F0502020204030204" pitchFamily="34" charset="0"/>
                <a:cs typeface="Calibri" panose="020F0502020204030204" pitchFamily="34" charset="0"/>
              </a:rPr>
              <a:t>Traffic Volume vs Incident Reports: 0.34 → more traffic increases incident likelihood.</a:t>
            </a:r>
          </a:p>
          <a:p>
            <a:endParaRPr lang="en-US" sz="1800" dirty="0">
              <a:latin typeface="Calibri" panose="020F0502020204030204" pitchFamily="34" charset="0"/>
              <a:cs typeface="Calibri" panose="020F0502020204030204" pitchFamily="34" charset="0"/>
            </a:endParaRPr>
          </a:p>
          <a:p>
            <a:r>
              <a:rPr lang="en-US" sz="1800" b="1" dirty="0">
                <a:solidFill>
                  <a:srgbClr val="42ADFF"/>
                </a:solidFill>
                <a:latin typeface="Calibri" panose="020F0502020204030204" pitchFamily="34" charset="0"/>
                <a:cs typeface="Calibri" panose="020F0502020204030204" pitchFamily="34" charset="0"/>
              </a:rPr>
              <a:t>3. Area-wise Insights</a:t>
            </a:r>
            <a:endParaRPr lang="en-US" sz="1800" dirty="0">
              <a:solidFill>
                <a:srgbClr val="42ADFF"/>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US" sz="1800" b="1" dirty="0">
                <a:latin typeface="Calibri" panose="020F0502020204030204" pitchFamily="34" charset="0"/>
                <a:cs typeface="Calibri" panose="020F0502020204030204" pitchFamily="34" charset="0"/>
              </a:rPr>
              <a:t>Highest Traffic Volumes:</a:t>
            </a:r>
            <a:r>
              <a:rPr lang="en-US" sz="1800" dirty="0">
                <a:latin typeface="Calibri" panose="020F0502020204030204" pitchFamily="34" charset="0"/>
                <a:cs typeface="Calibri" panose="020F0502020204030204" pitchFamily="34" charset="0"/>
              </a:rPr>
              <a:t> Koramangala (~40.8k), M.G. Road (~35.3k), Indiranagar (~32.3k).</a:t>
            </a:r>
          </a:p>
          <a:p>
            <a:pPr marL="171450" indent="-171450">
              <a:buFont typeface="Wingdings" panose="05000000000000000000" pitchFamily="2" charset="2"/>
              <a:buChar char="q"/>
            </a:pPr>
            <a:r>
              <a:rPr lang="en-US" sz="1800" b="1" dirty="0">
                <a:latin typeface="Calibri" panose="020F0502020204030204" pitchFamily="34" charset="0"/>
                <a:cs typeface="Calibri" panose="020F0502020204030204" pitchFamily="34" charset="0"/>
              </a:rPr>
              <a:t>Lowest Traffic Volumes:</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Yeshwanthpur</a:t>
            </a:r>
            <a:r>
              <a:rPr lang="en-US" sz="1800" dirty="0">
                <a:latin typeface="Calibri" panose="020F0502020204030204" pitchFamily="34" charset="0"/>
                <a:cs typeface="Calibri" panose="020F0502020204030204" pitchFamily="34" charset="0"/>
              </a:rPr>
              <a:t> (~18.9k), Electronic City (~16.3k).</a:t>
            </a:r>
          </a:p>
          <a:p>
            <a:pPr marL="171450" indent="-171450">
              <a:buFont typeface="Wingdings" panose="05000000000000000000" pitchFamily="2" charset="2"/>
              <a:buChar char="q"/>
            </a:pPr>
            <a:r>
              <a:rPr lang="en-US" sz="1800" b="1" dirty="0">
                <a:latin typeface="Calibri" panose="020F0502020204030204" pitchFamily="34" charset="0"/>
                <a:cs typeface="Calibri" panose="020F0502020204030204" pitchFamily="34" charset="0"/>
              </a:rPr>
              <a:t>Speeds:</a:t>
            </a:r>
            <a:r>
              <a:rPr lang="en-US" sz="1800" dirty="0">
                <a:latin typeface="Calibri" panose="020F0502020204030204" pitchFamily="34" charset="0"/>
                <a:cs typeface="Calibri" panose="020F0502020204030204" pitchFamily="34" charset="0"/>
              </a:rPr>
              <a:t> Slowest in Koramangala (~36 km/h), fastest in Electronic City (~43.6 km/h).</a:t>
            </a:r>
          </a:p>
          <a:p>
            <a:pPr marL="171450" indent="-171450">
              <a:buFont typeface="Wingdings" panose="05000000000000000000" pitchFamily="2" charset="2"/>
              <a:buChar char="q"/>
            </a:pPr>
            <a:r>
              <a:rPr lang="en-US" sz="1800" b="1" dirty="0">
                <a:latin typeface="Calibri" panose="020F0502020204030204" pitchFamily="34" charset="0"/>
                <a:cs typeface="Calibri" panose="020F0502020204030204" pitchFamily="34" charset="0"/>
              </a:rPr>
              <a:t>Congestion:</a:t>
            </a:r>
            <a:r>
              <a:rPr lang="en-US" sz="1800" dirty="0">
                <a:latin typeface="Calibri" panose="020F0502020204030204" pitchFamily="34" charset="0"/>
                <a:cs typeface="Calibri" panose="020F0502020204030204" pitchFamily="34" charset="0"/>
              </a:rPr>
              <a:t> Most severe in Koramangala (94%), Indiranagar (88%), M.G. Road (91%).</a:t>
            </a:r>
          </a:p>
          <a:p>
            <a:pPr marL="171450" indent="-171450">
              <a:buFont typeface="Wingdings" panose="05000000000000000000" pitchFamily="2" charset="2"/>
              <a:buChar char="q"/>
            </a:pPr>
            <a:r>
              <a:rPr lang="en-US" sz="1800" b="1" dirty="0">
                <a:latin typeface="Calibri" panose="020F0502020204030204" pitchFamily="34" charset="0"/>
                <a:cs typeface="Calibri" panose="020F0502020204030204" pitchFamily="34" charset="0"/>
              </a:rPr>
              <a:t>Incident Reports:</a:t>
            </a:r>
            <a:r>
              <a:rPr lang="en-US" sz="1800" dirty="0">
                <a:latin typeface="Calibri" panose="020F0502020204030204" pitchFamily="34" charset="0"/>
                <a:cs typeface="Calibri" panose="020F0502020204030204" pitchFamily="34" charset="0"/>
              </a:rPr>
              <a:t> Highest in M.G. Road (~1.86) and Koramangala (~1.85), lowest in Electronic City (~0.78).</a:t>
            </a:r>
          </a:p>
        </p:txBody>
      </p:sp>
      <p:sp>
        <p:nvSpPr>
          <p:cNvPr id="5" name="Freeform: Shape 4">
            <a:extLst>
              <a:ext uri="{FF2B5EF4-FFF2-40B4-BE49-F238E27FC236}">
                <a16:creationId xmlns:a16="http://schemas.microsoft.com/office/drawing/2014/main" id="{D98D3F64-EC44-4416-81C7-E67A6494FC0A}"/>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99682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2E2E3A-B729-4DFE-B07C-94ABD8136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4" name="TextBox 3">
            <a:extLst>
              <a:ext uri="{FF2B5EF4-FFF2-40B4-BE49-F238E27FC236}">
                <a16:creationId xmlns:a16="http://schemas.microsoft.com/office/drawing/2014/main" id="{0BC6924E-36FB-488F-8496-D20AE5D9C1B3}"/>
              </a:ext>
            </a:extLst>
          </p:cNvPr>
          <p:cNvSpPr txBox="1"/>
          <p:nvPr/>
        </p:nvSpPr>
        <p:spPr>
          <a:xfrm>
            <a:off x="1261110" y="1442224"/>
            <a:ext cx="9669780" cy="3416320"/>
          </a:xfrm>
          <a:prstGeom prst="rect">
            <a:avLst/>
          </a:prstGeom>
          <a:noFill/>
        </p:spPr>
        <p:txBody>
          <a:bodyPr wrap="square">
            <a:spAutoFit/>
          </a:bodyPr>
          <a:lstStyle/>
          <a:p>
            <a:pPr>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r>
              <a:rPr lang="en-US" sz="1800" b="1" dirty="0">
                <a:solidFill>
                  <a:srgbClr val="42ADFF"/>
                </a:solidFill>
                <a:latin typeface="Calibri" panose="020F0502020204030204" pitchFamily="34" charset="0"/>
                <a:cs typeface="Calibri" panose="020F0502020204030204" pitchFamily="34" charset="0"/>
              </a:rPr>
              <a:t>4. Variability (Standard Deviation)</a:t>
            </a:r>
          </a:p>
          <a:p>
            <a:pPr marL="171450" indent="-171450">
              <a:buFont typeface="Wingdings" panose="05000000000000000000" pitchFamily="2" charset="2"/>
              <a:buChar char="q"/>
            </a:pPr>
            <a:r>
              <a:rPr lang="en-US" sz="1800" dirty="0">
                <a:latin typeface="Calibri" panose="020F0502020204030204" pitchFamily="34" charset="0"/>
                <a:cs typeface="Calibri" panose="020F0502020204030204" pitchFamily="34" charset="0"/>
              </a:rPr>
              <a:t>Traffic fluctuations are largest in Koramangala (SD ~14.1k) and M.G. Road (SD ~11.9k).</a:t>
            </a:r>
          </a:p>
          <a:p>
            <a:pPr marL="171450" indent="-171450">
              <a:buFont typeface="Wingdings" panose="05000000000000000000" pitchFamily="2" charset="2"/>
              <a:buChar char="q"/>
            </a:pPr>
            <a:r>
              <a:rPr lang="en-US" sz="1800" dirty="0">
                <a:latin typeface="Calibri" panose="020F0502020204030204" pitchFamily="34" charset="0"/>
                <a:cs typeface="Calibri" panose="020F0502020204030204" pitchFamily="34" charset="0"/>
              </a:rPr>
              <a:t>Speed is relatively consistent across areas (SD ~9.7–10.9 km/h).</a:t>
            </a:r>
          </a:p>
          <a:p>
            <a:pPr marL="171450" indent="-171450">
              <a:buFont typeface="Wingdings" panose="05000000000000000000" pitchFamily="2" charset="2"/>
              <a:buChar char="q"/>
            </a:pPr>
            <a:r>
              <a:rPr lang="en-US" sz="1800" dirty="0">
                <a:latin typeface="Calibri" panose="020F0502020204030204" pitchFamily="34" charset="0"/>
                <a:cs typeface="Calibri" panose="020F0502020204030204" pitchFamily="34" charset="0"/>
              </a:rPr>
              <a:t>Congestion variation is highest in Whitefield (SD ~23.8) and lowest in Koramangala (SD ~15).</a:t>
            </a:r>
          </a:p>
          <a:p>
            <a:pPr>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r>
              <a:rPr lang="en-US" sz="1800" b="1" dirty="0">
                <a:solidFill>
                  <a:srgbClr val="42ADFF"/>
                </a:solidFill>
                <a:latin typeface="Calibri" panose="020F0502020204030204" pitchFamily="34" charset="0"/>
                <a:cs typeface="Calibri" panose="020F0502020204030204" pitchFamily="34" charset="0"/>
              </a:rPr>
              <a:t>5. Summary for Safety and Flow</a:t>
            </a:r>
          </a:p>
          <a:p>
            <a:pPr marL="171450" indent="-171450">
              <a:buFont typeface="Wingdings" panose="05000000000000000000" pitchFamily="2" charset="2"/>
              <a:buChar char="q"/>
            </a:pPr>
            <a:r>
              <a:rPr lang="en-US" sz="1800" dirty="0">
                <a:latin typeface="Calibri" panose="020F0502020204030204" pitchFamily="34" charset="0"/>
                <a:cs typeface="Calibri" panose="020F0502020204030204" pitchFamily="34" charset="0"/>
              </a:rPr>
              <a:t>High traffic areas like Koramangala and M.G. Road experience high congestion and moderate incident reports.</a:t>
            </a:r>
          </a:p>
          <a:p>
            <a:pPr marL="171450" indent="-171450">
              <a:buFont typeface="Wingdings" panose="05000000000000000000" pitchFamily="2" charset="2"/>
              <a:buChar char="q"/>
            </a:pPr>
            <a:r>
              <a:rPr lang="en-US" sz="1800" dirty="0">
                <a:latin typeface="Calibri" panose="020F0502020204030204" pitchFamily="34" charset="0"/>
                <a:cs typeface="Calibri" panose="020F0502020204030204" pitchFamily="34" charset="0"/>
              </a:rPr>
              <a:t>Areas with moderate traffic (Electronic City, </a:t>
            </a:r>
            <a:r>
              <a:rPr lang="en-US" sz="1800" dirty="0" err="1">
                <a:latin typeface="Calibri" panose="020F0502020204030204" pitchFamily="34" charset="0"/>
                <a:cs typeface="Calibri" panose="020F0502020204030204" pitchFamily="34" charset="0"/>
              </a:rPr>
              <a:t>Yeshwanthpur</a:t>
            </a:r>
            <a:r>
              <a:rPr lang="en-US" sz="1800" dirty="0">
                <a:latin typeface="Calibri" panose="020F0502020204030204" pitchFamily="34" charset="0"/>
                <a:cs typeface="Calibri" panose="020F0502020204030204" pitchFamily="34" charset="0"/>
              </a:rPr>
              <a:t>) maintain better speed and lower congestion.</a:t>
            </a:r>
          </a:p>
          <a:p>
            <a:pPr marL="171450" indent="-171450">
              <a:buFont typeface="Wingdings" panose="05000000000000000000" pitchFamily="2" charset="2"/>
              <a:buChar char="q"/>
            </a:pPr>
            <a:r>
              <a:rPr lang="en-GB" sz="1800" dirty="0">
                <a:latin typeface="Calibri" panose="020F0502020204030204" pitchFamily="34" charset="0"/>
                <a:cs typeface="Calibri" panose="020F0502020204030204" pitchFamily="34" charset="0"/>
              </a:rPr>
              <a:t>Monitoring pedestrian safety and incident hotspots is crucial in high-volume zones.</a:t>
            </a:r>
            <a:endParaRPr lang="en-US" sz="1800" dirty="0">
              <a:latin typeface="Calibri" panose="020F0502020204030204" pitchFamily="34" charset="0"/>
              <a:cs typeface="Calibri" panose="020F0502020204030204" pitchFamily="34" charset="0"/>
            </a:endParaRPr>
          </a:p>
        </p:txBody>
      </p:sp>
      <p:sp>
        <p:nvSpPr>
          <p:cNvPr id="5" name="Freeform: Shape 4">
            <a:extLst>
              <a:ext uri="{FF2B5EF4-FFF2-40B4-BE49-F238E27FC236}">
                <a16:creationId xmlns:a16="http://schemas.microsoft.com/office/drawing/2014/main" id="{128827CA-E428-42E9-ABA9-9327CDECEFB5}"/>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0164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E0D51A-086F-4D1C-8E02-ADE91217A528}"/>
              </a:ext>
            </a:extLst>
          </p:cNvPr>
          <p:cNvPicPr>
            <a:picLocks noChangeAspect="1"/>
          </p:cNvPicPr>
          <p:nvPr/>
        </p:nvPicPr>
        <p:blipFill>
          <a:blip r:embed="rId3"/>
          <a:stretch>
            <a:fillRect/>
          </a:stretch>
        </p:blipFill>
        <p:spPr>
          <a:xfrm>
            <a:off x="489915" y="430925"/>
            <a:ext cx="11244885" cy="6406755"/>
          </a:xfrm>
          <a:prstGeom prst="rect">
            <a:avLst/>
          </a:prstGeom>
        </p:spPr>
      </p:pic>
      <p:pic>
        <p:nvPicPr>
          <p:cNvPr id="4" name="Picture 3">
            <a:extLst>
              <a:ext uri="{FF2B5EF4-FFF2-40B4-BE49-F238E27FC236}">
                <a16:creationId xmlns:a16="http://schemas.microsoft.com/office/drawing/2014/main" id="{81A39438-888A-4D3A-BCDF-7439FF2B8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3" name="Freeform: Shape 2">
            <a:extLst>
              <a:ext uri="{FF2B5EF4-FFF2-40B4-BE49-F238E27FC236}">
                <a16:creationId xmlns:a16="http://schemas.microsoft.com/office/drawing/2014/main" id="{0D6176BD-5DC7-4B39-BDBA-871025F98F4B}"/>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59388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2E2E3A-B729-4DFE-B07C-94ABD8136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24" name="TextBox 23">
            <a:extLst>
              <a:ext uri="{FF2B5EF4-FFF2-40B4-BE49-F238E27FC236}">
                <a16:creationId xmlns:a16="http://schemas.microsoft.com/office/drawing/2014/main" id="{D12CADBA-B1F9-40C1-B4E7-44711F876E5E}"/>
              </a:ext>
            </a:extLst>
          </p:cNvPr>
          <p:cNvSpPr txBox="1"/>
          <p:nvPr/>
        </p:nvSpPr>
        <p:spPr>
          <a:xfrm>
            <a:off x="459740" y="1796336"/>
            <a:ext cx="11272520" cy="424731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rgbClr val="42ADFF"/>
                </a:solidFill>
                <a:effectLst/>
                <a:uLnTx/>
                <a:uFillTx/>
                <a:latin typeface="Consolas" panose="020B0609020204030204" pitchFamily="49" charset="0"/>
              </a:rPr>
              <a:t>1. Focus on Busy Areas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b="0" i="0" u="none" strike="noStrike" kern="1200" cap="none" spc="0" normalizeH="0" baseline="0" noProof="0" dirty="0">
                <a:ln>
                  <a:noFill/>
                </a:ln>
                <a:solidFill>
                  <a:srgbClr val="000000"/>
                </a:solidFill>
                <a:effectLst/>
                <a:uLnTx/>
                <a:uFillTx/>
                <a:latin typeface="Consolas" panose="020B0609020204030204" pitchFamily="49" charset="0"/>
              </a:rPr>
              <a:t>Hotspots: Koramangala, Indiranagar, and M.G. Road carry the heaviest load (~32–41k vehicles on average) with congestion levels reaching 88–94%.</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b="0" i="0" u="none" strike="noStrike" kern="1200" cap="none" spc="0" normalizeH="0" baseline="0" noProof="0" dirty="0">
                <a:ln>
                  <a:noFill/>
                </a:ln>
                <a:solidFill>
                  <a:srgbClr val="000000"/>
                </a:solidFill>
                <a:effectLst/>
                <a:uLnTx/>
                <a:uFillTx/>
                <a:latin typeface="Consolas" panose="020B0609020204030204" pitchFamily="49" charset="0"/>
              </a:rPr>
              <a:t>Smarter Signals: Use adaptive traffic lights that change timings based on real-time conditions.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b="0" i="0" u="none" strike="noStrike" kern="1200" cap="none" spc="0" normalizeH="0" baseline="0" noProof="0" dirty="0">
                <a:ln>
                  <a:noFill/>
                </a:ln>
                <a:solidFill>
                  <a:srgbClr val="000000"/>
                </a:solidFill>
                <a:effectLst/>
                <a:uLnTx/>
                <a:uFillTx/>
                <a:latin typeface="Consolas" panose="020B0609020204030204" pitchFamily="49" charset="0"/>
              </a:rPr>
              <a:t>Relief Measures: Promote flexible office timings, staggered shifts, and alternative routes during peak hours.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b="0" i="0" u="none" strike="noStrike" kern="1200" cap="none" spc="0" normalizeH="0" baseline="0" noProof="0" dirty="0">
                <a:ln>
                  <a:noFill/>
                </a:ln>
                <a:solidFill>
                  <a:srgbClr val="000000"/>
                </a:solidFill>
                <a:effectLst/>
                <a:uLnTx/>
                <a:uFillTx/>
                <a:latin typeface="Consolas" panose="020B0609020204030204" pitchFamily="49" charset="0"/>
              </a:rPr>
              <a:t>Micro-Zoning: Break large traffic-heavy zones into smaller, more manageable sections.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GB" b="0" i="0" u="none" strike="noStrike" kern="1200" cap="none" spc="0" normalizeH="0" baseline="0" noProof="0" dirty="0">
              <a:ln>
                <a:noFill/>
              </a:ln>
              <a:solidFill>
                <a:srgbClr val="000000"/>
              </a:solidFill>
              <a:effectLst/>
              <a:uLnTx/>
              <a:uFillTx/>
              <a:latin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b="1" i="0" strike="noStrike" kern="1200" cap="none" spc="0" normalizeH="0" baseline="0" noProof="0" dirty="0">
                <a:ln>
                  <a:noFill/>
                </a:ln>
                <a:solidFill>
                  <a:srgbClr val="42ADFF"/>
                </a:solidFill>
                <a:effectLst/>
                <a:uLnTx/>
                <a:uFillTx/>
                <a:latin typeface="Consolas" panose="020B0609020204030204" pitchFamily="49" charset="0"/>
              </a:rPr>
              <a:t>2. Keep Traffic Moving</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b="0" i="0" u="none" strike="noStrike" kern="1200" cap="none" spc="0" normalizeH="0" baseline="0" noProof="0" dirty="0">
                <a:ln>
                  <a:noFill/>
                </a:ln>
                <a:solidFill>
                  <a:srgbClr val="000000"/>
                </a:solidFill>
                <a:effectLst/>
                <a:uLnTx/>
                <a:uFillTx/>
                <a:latin typeface="Consolas" panose="020B0609020204030204" pitchFamily="49" charset="0"/>
              </a:rPr>
              <a:t>Dynamic Lanes: Open reversible or dedicated lanes depending on peak direction.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b="0" i="0" u="none" strike="noStrike" kern="1200" cap="none" spc="0" normalizeH="0" baseline="0" noProof="0" dirty="0">
                <a:ln>
                  <a:noFill/>
                </a:ln>
                <a:solidFill>
                  <a:srgbClr val="000000"/>
                </a:solidFill>
                <a:effectLst/>
                <a:uLnTx/>
                <a:uFillTx/>
                <a:latin typeface="Consolas" panose="020B0609020204030204" pitchFamily="49" charset="0"/>
              </a:rPr>
              <a:t>Speed Adjustments: Set variable speed limits according to congestion and incidents.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b="0" i="0" u="none" strike="noStrike" kern="1200" cap="none" spc="0" normalizeH="0" baseline="0" noProof="0" dirty="0">
                <a:ln>
                  <a:noFill/>
                </a:ln>
                <a:solidFill>
                  <a:srgbClr val="000000"/>
                </a:solidFill>
                <a:effectLst/>
                <a:uLnTx/>
                <a:uFillTx/>
                <a:latin typeface="Consolas" panose="020B0609020204030204" pitchFamily="49" charset="0"/>
              </a:rPr>
              <a:t>Live Monitoring: Deploy sensors and cameras to detect slow zones and act quickly.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b="0" i="0" u="none" strike="noStrike" kern="1200" cap="none" spc="0" normalizeH="0" baseline="0" noProof="0" dirty="0">
                <a:ln>
                  <a:noFill/>
                </a:ln>
                <a:solidFill>
                  <a:srgbClr val="000000"/>
                </a:solidFill>
                <a:effectLst/>
                <a:uLnTx/>
                <a:uFillTx/>
                <a:latin typeface="Consolas" panose="020B0609020204030204" pitchFamily="49" charset="0"/>
              </a:rPr>
              <a:t>Policy Levers: Try congestion pricing, carpool incentives, or temporary restrictions during peak hours.</a:t>
            </a:r>
          </a:p>
        </p:txBody>
      </p:sp>
      <p:sp>
        <p:nvSpPr>
          <p:cNvPr id="25" name="Title 2">
            <a:extLst>
              <a:ext uri="{FF2B5EF4-FFF2-40B4-BE49-F238E27FC236}">
                <a16:creationId xmlns:a16="http://schemas.microsoft.com/office/drawing/2014/main" id="{477E540B-1173-4B1D-A48E-1D9F69CE1FA7}"/>
              </a:ext>
            </a:extLst>
          </p:cNvPr>
          <p:cNvSpPr>
            <a:spLocks noGrp="1"/>
          </p:cNvSpPr>
          <p:nvPr>
            <p:ph type="title"/>
          </p:nvPr>
        </p:nvSpPr>
        <p:spPr>
          <a:xfrm>
            <a:off x="579626" y="695340"/>
            <a:ext cx="9763760" cy="588149"/>
          </a:xfrm>
        </p:spPr>
        <p:txBody>
          <a:bodyPr/>
          <a:lstStyle/>
          <a:p>
            <a:pPr algn="ctr"/>
            <a:r>
              <a:rPr lang="en-US" sz="3600" b="1" dirty="0"/>
              <a:t>RECOMMENDATIONS</a:t>
            </a:r>
            <a:endParaRPr lang="en-US" dirty="0"/>
          </a:p>
        </p:txBody>
      </p:sp>
      <p:sp>
        <p:nvSpPr>
          <p:cNvPr id="26" name="Freeform: Shape 25">
            <a:extLst>
              <a:ext uri="{FF2B5EF4-FFF2-40B4-BE49-F238E27FC236}">
                <a16:creationId xmlns:a16="http://schemas.microsoft.com/office/drawing/2014/main" id="{6C4E6728-3C28-41D4-8932-CFFBD544902D}"/>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85140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86" y="214752"/>
            <a:ext cx="6392421" cy="824050"/>
          </a:xfrm>
        </p:spPr>
        <p:txBody>
          <a:bodyPr anchor="ctr"/>
          <a:lstStyle/>
          <a:p>
            <a:r>
              <a:rPr lang="en-US" dirty="0"/>
              <a:t>Introduction</a:t>
            </a:r>
          </a:p>
        </p:txBody>
      </p:sp>
      <p:sp>
        <p:nvSpPr>
          <p:cNvPr id="3" name="Content Placeholder 2">
            <a:extLst>
              <a:ext uri="{FF2B5EF4-FFF2-40B4-BE49-F238E27FC236}">
                <a16:creationId xmlns:a16="http://schemas.microsoft.com/office/drawing/2014/main" id="{F7874F99-0C1C-494B-B12B-2FEE0C6DCE1A}"/>
              </a:ext>
            </a:extLst>
          </p:cNvPr>
          <p:cNvSpPr txBox="1">
            <a:spLocks/>
          </p:cNvSpPr>
          <p:nvPr/>
        </p:nvSpPr>
        <p:spPr>
          <a:xfrm>
            <a:off x="1086641" y="1282152"/>
            <a:ext cx="10018713" cy="4949071"/>
          </a:xfrm>
          <a:prstGeom prst="roundRect">
            <a:avLst>
              <a:gd name="adj" fmla="val 8286"/>
            </a:avLst>
          </a:prstGeom>
          <a:ln w="57150"/>
        </p:spPr>
        <p:style>
          <a:lnRef idx="2">
            <a:schemeClr val="dk1"/>
          </a:lnRef>
          <a:fillRef idx="1">
            <a:schemeClr val="lt1"/>
          </a:fillRef>
          <a:effectRef idx="0">
            <a:schemeClr val="dk1"/>
          </a:effectRef>
          <a:fontRef idx="minor">
            <a:schemeClr val="dk1"/>
          </a:fontRef>
        </p:style>
        <p:txBody>
          <a:bodyPr>
            <a:normAutofit fontScale="92500" lnSpcReduction="10000"/>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lt1"/>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lt1"/>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lt1"/>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lt1"/>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US" b="1" dirty="0">
                <a:solidFill>
                  <a:schemeClr val="tx1"/>
                </a:solidFill>
              </a:rPr>
              <a:t>Content:</a:t>
            </a:r>
          </a:p>
          <a:p>
            <a:pPr>
              <a:buFont typeface="Wingdings" panose="05000000000000000000" pitchFamily="2" charset="2"/>
              <a:buChar char="q"/>
            </a:pPr>
            <a:r>
              <a:rPr lang="en-US" b="1" dirty="0">
                <a:solidFill>
                  <a:schemeClr val="tx1"/>
                </a:solidFill>
              </a:rPr>
              <a:t>Objective: </a:t>
            </a:r>
            <a:r>
              <a:rPr lang="en-GB" sz="2200" dirty="0">
                <a:solidFill>
                  <a:schemeClr val="tx1"/>
                </a:solidFill>
                <a:latin typeface="Calibri" panose="020F0502020204030204" pitchFamily="34" charset="0"/>
                <a:cs typeface="Calibri" panose="020F0502020204030204" pitchFamily="34" charset="0"/>
              </a:rPr>
              <a:t>Anal</a:t>
            </a:r>
            <a:r>
              <a:rPr lang="en-GB" sz="2000" dirty="0">
                <a:solidFill>
                  <a:schemeClr val="tx1"/>
                </a:solidFill>
                <a:latin typeface="Calibri" panose="020F0502020204030204" pitchFamily="34" charset="0"/>
                <a:cs typeface="Calibri" panose="020F0502020204030204" pitchFamily="34" charset="0"/>
              </a:rPr>
              <a:t>yze traffic data using exploratory data analysis (EDA) and machine learning to understand how factors like congestion level and average speed influence traffic volume. Build models that can explain and predict traffic behaviour in real-world scenarios.</a:t>
            </a:r>
          </a:p>
          <a:p>
            <a:pPr>
              <a:buFont typeface="Wingdings" panose="05000000000000000000" pitchFamily="2" charset="2"/>
              <a:buChar char="q"/>
            </a:pPr>
            <a:endParaRPr lang="en-US" dirty="0">
              <a:solidFill>
                <a:schemeClr val="tx1"/>
              </a:solidFill>
            </a:endParaRPr>
          </a:p>
          <a:p>
            <a:pPr>
              <a:buFont typeface="Wingdings" panose="05000000000000000000" pitchFamily="2" charset="2"/>
              <a:buChar char="q"/>
            </a:pPr>
            <a:r>
              <a:rPr lang="en-US" b="1" dirty="0">
                <a:solidFill>
                  <a:schemeClr val="tx1"/>
                </a:solidFill>
              </a:rPr>
              <a:t>Problem: </a:t>
            </a:r>
            <a:r>
              <a:rPr lang="en-GB" sz="2200" dirty="0">
                <a:solidFill>
                  <a:schemeClr val="tx1"/>
                </a:solidFill>
                <a:latin typeface="Calibri" panose="020F0502020204030204" pitchFamily="34" charset="0"/>
                <a:cs typeface="Calibri" panose="020F0502020204030204" pitchFamily="34" charset="0"/>
              </a:rPr>
              <a:t>Traffic congestion is unpredictable and depends on multiple interacting factors. Manual observation and traditional methods are not sufficient to capture these patterns, making it hard for planners and systems to manage road traffic effectively.</a:t>
            </a:r>
          </a:p>
          <a:p>
            <a:pPr>
              <a:buFont typeface="Wingdings" panose="05000000000000000000" pitchFamily="2" charset="2"/>
              <a:buChar char="q"/>
            </a:pPr>
            <a:endParaRPr lang="en-US" dirty="0">
              <a:solidFill>
                <a:schemeClr val="tx1"/>
              </a:solidFill>
            </a:endParaRPr>
          </a:p>
          <a:p>
            <a:pPr>
              <a:buFont typeface="Wingdings" panose="05000000000000000000" pitchFamily="2" charset="2"/>
              <a:buChar char="q"/>
            </a:pPr>
            <a:r>
              <a:rPr lang="en-US" b="1" dirty="0">
                <a:solidFill>
                  <a:schemeClr val="tx1"/>
                </a:solidFill>
              </a:rPr>
              <a:t>Goal: </a:t>
            </a:r>
            <a:r>
              <a:rPr lang="en-GB" sz="2200" dirty="0">
                <a:solidFill>
                  <a:schemeClr val="tx1"/>
                </a:solidFill>
                <a:latin typeface="Calibri" panose="020F0502020204030204" pitchFamily="34" charset="0"/>
                <a:cs typeface="Calibri" panose="020F0502020204030204" pitchFamily="34" charset="0"/>
              </a:rPr>
              <a:t>Discover meaningful patterns in the dataset, evaluate different predictive models, and develop reliable approaches to forecast traffic conditions. This will help in improving traffic flow management, reducing congestion, and supporting smarter transportation systems.</a:t>
            </a:r>
            <a:endParaRPr lang="en-US" sz="2200"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73ACA7A-D3C5-4A00-851E-D820DB995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7" name="Freeform: Shape 6">
            <a:extLst>
              <a:ext uri="{FF2B5EF4-FFF2-40B4-BE49-F238E27FC236}">
                <a16:creationId xmlns:a16="http://schemas.microsoft.com/office/drawing/2014/main" id="{A20E1065-80ED-4EB7-95E6-7F58EFE0DF17}"/>
              </a:ext>
            </a:extLst>
          </p:cNvPr>
          <p:cNvSpPr/>
          <p:nvPr/>
        </p:nvSpPr>
        <p:spPr>
          <a:xfrm>
            <a:off x="0" y="0"/>
            <a:ext cx="12192000"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02437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2E2E3A-B729-4DFE-B07C-94ABD8136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39" name="TextBox 38">
            <a:extLst>
              <a:ext uri="{FF2B5EF4-FFF2-40B4-BE49-F238E27FC236}">
                <a16:creationId xmlns:a16="http://schemas.microsoft.com/office/drawing/2014/main" id="{72E8C4A6-8202-41FB-B87C-07675C5AFC09}"/>
              </a:ext>
            </a:extLst>
          </p:cNvPr>
          <p:cNvSpPr txBox="1"/>
          <p:nvPr/>
        </p:nvSpPr>
        <p:spPr>
          <a:xfrm>
            <a:off x="396240" y="372478"/>
            <a:ext cx="11338560" cy="646330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42ADFF"/>
                </a:solidFill>
                <a:effectLst/>
                <a:uLnTx/>
                <a:uFillTx/>
                <a:latin typeface="Consolas" panose="020B0609020204030204" pitchFamily="49" charset="0"/>
              </a:rPr>
              <a:t>3. Improve Safety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rPr>
              <a:t>Incident Hotspots: M.G. Road, Indiranagar, and Koramangala show higher risk </a:t>
            </a:r>
          </a:p>
          <a:p>
            <a:pPr marR="0" lvl="0" algn="l" defTabSz="457200" rtl="0" eaLnBrk="1" fontAlgn="auto" latinLnBrk="0" hangingPunct="1">
              <a:lnSpc>
                <a:spcPct val="100000"/>
              </a:lnSpc>
              <a:spcBef>
                <a:spcPts val="0"/>
              </a:spcBef>
              <a:spcAft>
                <a:spcPts val="0"/>
              </a:spcAft>
              <a:buClrTx/>
              <a:buSzTx/>
              <a:tabLst/>
              <a:defRPr/>
            </a:pPr>
            <a:r>
              <a:rPr lang="en-GB" dirty="0">
                <a:solidFill>
                  <a:srgbClr val="000000"/>
                </a:solidFill>
                <a:latin typeface="Consolas" panose="020B0609020204030204" pitchFamily="49" charset="0"/>
              </a:rPr>
              <a:t>  </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rPr>
              <a:t>(~1.8 incidents per record).</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rPr>
              <a:t>Safer Infrastructure: Dedicated pedestrian and cycle lanes, crossings, and </a:t>
            </a:r>
          </a:p>
          <a:p>
            <a:pPr marR="0" lvl="0" algn="l" defTabSz="457200" rtl="0" eaLnBrk="1" fontAlgn="auto" latinLnBrk="0" hangingPunct="1">
              <a:lnSpc>
                <a:spcPct val="100000"/>
              </a:lnSpc>
              <a:spcBef>
                <a:spcPts val="0"/>
              </a:spcBef>
              <a:spcAft>
                <a:spcPts val="0"/>
              </a:spcAft>
              <a:buClrTx/>
              <a:buSzTx/>
              <a:tabLst/>
              <a:defRPr/>
            </a:pPr>
            <a:r>
              <a:rPr lang="en-GB" dirty="0">
                <a:solidFill>
                  <a:srgbClr val="000000"/>
                </a:solidFill>
                <a:latin typeface="Consolas" panose="020B0609020204030204" pitchFamily="49" charset="0"/>
              </a:rPr>
              <a:t>  </a:t>
            </a: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rPr>
              <a:t>signage.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rPr>
              <a:t>Awareness Drives: Run campaigns on weekdays (Mon, Wed, Thu) when traffic is at its highest (~29.5–29.7k vehicles/day).</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1800" b="0" i="0" u="none" strike="noStrike" kern="1200" cap="none" spc="0" normalizeH="0" baseline="0" noProof="0" dirty="0">
                <a:ln>
                  <a:noFill/>
                </a:ln>
                <a:solidFill>
                  <a:srgbClr val="000000"/>
                </a:solidFill>
                <a:effectLst/>
                <a:uLnTx/>
                <a:uFillTx/>
                <a:latin typeface="Consolas" panose="020B0609020204030204" pitchFamily="49" charset="0"/>
              </a:rPr>
              <a:t>Risk Mapping: Use reports and pedestrian data to identify accident-prone zones.</a:t>
            </a:r>
          </a:p>
          <a:p>
            <a:endParaRPr lang="en-GB" dirty="0">
              <a:latin typeface="Consolas" panose="020B0609020204030204" pitchFamily="49" charset="0"/>
            </a:endParaRPr>
          </a:p>
          <a:p>
            <a:r>
              <a:rPr lang="en-GB" b="1" dirty="0">
                <a:solidFill>
                  <a:srgbClr val="42ADFF"/>
                </a:solidFill>
                <a:latin typeface="Consolas" panose="020B0609020204030204" pitchFamily="49" charset="0"/>
              </a:rPr>
              <a:t>4. Public Transport &amp; Parking</a:t>
            </a:r>
          </a:p>
          <a:p>
            <a:pPr marL="285750" indent="-285750">
              <a:buFont typeface="Wingdings" panose="05000000000000000000" pitchFamily="2" charset="2"/>
              <a:buChar char="q"/>
            </a:pPr>
            <a:r>
              <a:rPr lang="en-GB" dirty="0">
                <a:latin typeface="Consolas" panose="020B0609020204030204" pitchFamily="49" charset="0"/>
              </a:rPr>
              <a:t>Boost Usage: Public transport helps ease congestion (correlation 0.53). Incentivize with discounts or priority lanes.</a:t>
            </a:r>
          </a:p>
          <a:p>
            <a:pPr marL="285750" indent="-285750">
              <a:buFont typeface="Wingdings" panose="05000000000000000000" pitchFamily="2" charset="2"/>
              <a:buChar char="q"/>
            </a:pPr>
            <a:r>
              <a:rPr lang="en-GB" dirty="0">
                <a:latin typeface="Consolas" panose="020B0609020204030204" pitchFamily="49" charset="0"/>
              </a:rPr>
              <a:t>Smart Parking: Lack of parking worsens jams (correlation –0.76). Offer real-time parking guidance and expand facilities.</a:t>
            </a:r>
          </a:p>
          <a:p>
            <a:pPr marL="285750" indent="-285750">
              <a:buFont typeface="Wingdings" panose="05000000000000000000" pitchFamily="2" charset="2"/>
              <a:buChar char="q"/>
            </a:pPr>
            <a:r>
              <a:rPr lang="en-GB" dirty="0">
                <a:latin typeface="Consolas" panose="020B0609020204030204" pitchFamily="49" charset="0"/>
              </a:rPr>
              <a:t>Park &amp; Ride: Set up hubs outside city </a:t>
            </a:r>
            <a:r>
              <a:rPr lang="en-GB" dirty="0" err="1">
                <a:latin typeface="Consolas" panose="020B0609020204030204" pitchFamily="49" charset="0"/>
              </a:rPr>
              <a:t>centers</a:t>
            </a:r>
            <a:r>
              <a:rPr lang="en-GB" dirty="0">
                <a:latin typeface="Consolas" panose="020B0609020204030204" pitchFamily="49" charset="0"/>
              </a:rPr>
              <a:t> for commuters.</a:t>
            </a:r>
          </a:p>
          <a:p>
            <a:pPr marL="285750" indent="-285750">
              <a:buFont typeface="Wingdings" panose="05000000000000000000" pitchFamily="2" charset="2"/>
              <a:buChar char="q"/>
            </a:pPr>
            <a:r>
              <a:rPr lang="en-GB" dirty="0">
                <a:latin typeface="Consolas" panose="020B0609020204030204" pitchFamily="49" charset="0"/>
              </a:rPr>
              <a:t>Multi-Modal Links: Improve last-mile access with bikes, metros, and shared mobility.</a:t>
            </a:r>
          </a:p>
          <a:p>
            <a:endParaRPr lang="en-GB" dirty="0">
              <a:latin typeface="Consolas" panose="020B0609020204030204" pitchFamily="49" charset="0"/>
            </a:endParaRPr>
          </a:p>
          <a:p>
            <a:r>
              <a:rPr lang="en-GB" b="1" dirty="0">
                <a:solidFill>
                  <a:srgbClr val="42ADFF"/>
                </a:solidFill>
                <a:latin typeface="Consolas" panose="020B0609020204030204" pitchFamily="49" charset="0"/>
              </a:rPr>
              <a:t>5. Environmental Considerations</a:t>
            </a:r>
          </a:p>
          <a:p>
            <a:pPr marL="285750" indent="-285750">
              <a:buFont typeface="Wingdings" panose="05000000000000000000" pitchFamily="2" charset="2"/>
              <a:buChar char="q"/>
            </a:pPr>
            <a:r>
              <a:rPr lang="en-GB" dirty="0">
                <a:latin typeface="Consolas" panose="020B0609020204030204" pitchFamily="49" charset="0"/>
              </a:rPr>
              <a:t>Pollution Hotspots: Koramangala and M.G. Road contribute the most emissions.</a:t>
            </a:r>
          </a:p>
          <a:p>
            <a:pPr marL="285750" indent="-285750">
              <a:buFont typeface="Wingdings" panose="05000000000000000000" pitchFamily="2" charset="2"/>
              <a:buChar char="q"/>
            </a:pPr>
            <a:r>
              <a:rPr lang="en-GB" dirty="0">
                <a:latin typeface="Consolas" panose="020B0609020204030204" pitchFamily="49" charset="0"/>
              </a:rPr>
              <a:t>Eco-Options: Encourage EVs, green buses, and low-emission corridors.</a:t>
            </a:r>
          </a:p>
          <a:p>
            <a:pPr marL="285750" indent="-285750">
              <a:buFont typeface="Wingdings" panose="05000000000000000000" pitchFamily="2" charset="2"/>
              <a:buChar char="q"/>
            </a:pPr>
            <a:r>
              <a:rPr lang="en-GB" dirty="0">
                <a:latin typeface="Consolas" panose="020B0609020204030204" pitchFamily="49" charset="0"/>
              </a:rPr>
              <a:t>Air Quality Tracking: Monitor pollution in real time to guide interventions.</a:t>
            </a:r>
          </a:p>
          <a:p>
            <a:pPr marL="285750" indent="-285750">
              <a:buFont typeface="Wingdings" panose="05000000000000000000" pitchFamily="2" charset="2"/>
              <a:buChar char="q"/>
            </a:pPr>
            <a:r>
              <a:rPr lang="en-GB" dirty="0">
                <a:latin typeface="Consolas" panose="020B0609020204030204" pitchFamily="49" charset="0"/>
              </a:rPr>
              <a:t>Urban Planning: Expand green corridors and pedestrian-friendly layouts.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800" dirty="0">
              <a:latin typeface="Consolas" panose="020B0609020204030204" pitchFamily="49" charset="0"/>
            </a:endParaRPr>
          </a:p>
        </p:txBody>
      </p:sp>
      <p:sp>
        <p:nvSpPr>
          <p:cNvPr id="40" name="Freeform: Shape 39">
            <a:extLst>
              <a:ext uri="{FF2B5EF4-FFF2-40B4-BE49-F238E27FC236}">
                <a16:creationId xmlns:a16="http://schemas.microsoft.com/office/drawing/2014/main" id="{BAA47F91-883A-41EE-96DA-4FD2E18622A8}"/>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9664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5F0DA94-D3F0-4441-91AD-C06EABD201E7}"/>
              </a:ext>
            </a:extLst>
          </p:cNvPr>
          <p:cNvSpPr txBox="1"/>
          <p:nvPr/>
        </p:nvSpPr>
        <p:spPr>
          <a:xfrm>
            <a:off x="3843020" y="751344"/>
            <a:ext cx="8348980" cy="5355312"/>
          </a:xfrm>
          <a:prstGeom prst="rect">
            <a:avLst/>
          </a:prstGeom>
          <a:noFill/>
        </p:spPr>
        <p:txBody>
          <a:bodyPr wrap="square">
            <a:spAutoFit/>
          </a:bodyPr>
          <a:lstStyle/>
          <a:p>
            <a:r>
              <a:rPr lang="en-GB" b="1" dirty="0">
                <a:solidFill>
                  <a:srgbClr val="42ADFF"/>
                </a:solidFill>
                <a:latin typeface="Consolas" panose="020B0609020204030204" pitchFamily="49" charset="0"/>
              </a:rPr>
              <a:t>6. Plan Smart with Data</a:t>
            </a:r>
          </a:p>
          <a:p>
            <a:pPr marL="285750" indent="-285750">
              <a:buFont typeface="Wingdings" panose="05000000000000000000" pitchFamily="2" charset="2"/>
              <a:buChar char="q"/>
            </a:pPr>
            <a:r>
              <a:rPr lang="en-GB" dirty="0">
                <a:latin typeface="Consolas" panose="020B0609020204030204" pitchFamily="49" charset="0"/>
              </a:rPr>
              <a:t>Predictive Tools: Use past and live data to forecast congestion and travel times.</a:t>
            </a:r>
          </a:p>
          <a:p>
            <a:pPr marL="285750" indent="-285750">
              <a:buFont typeface="Wingdings" panose="05000000000000000000" pitchFamily="2" charset="2"/>
              <a:buChar char="q"/>
            </a:pPr>
            <a:r>
              <a:rPr lang="en-GB" dirty="0">
                <a:latin typeface="Consolas" panose="020B0609020204030204" pitchFamily="49" charset="0"/>
              </a:rPr>
              <a:t>Seasonality: Peak months (June, April, March) and weekdays show higher traffic.</a:t>
            </a:r>
          </a:p>
          <a:p>
            <a:pPr marL="285750" indent="-285750">
              <a:buFont typeface="Wingdings" panose="05000000000000000000" pitchFamily="2" charset="2"/>
              <a:buChar char="q"/>
            </a:pPr>
            <a:r>
              <a:rPr lang="en-GB" dirty="0">
                <a:latin typeface="Consolas" panose="020B0609020204030204" pitchFamily="49" charset="0"/>
              </a:rPr>
              <a:t>Always On: Monitor volumes, congestion, incidents, and environmental metrics continuously.</a:t>
            </a:r>
          </a:p>
          <a:p>
            <a:pPr marL="285750" indent="-285750">
              <a:buFont typeface="Wingdings" panose="05000000000000000000" pitchFamily="2" charset="2"/>
              <a:buChar char="q"/>
            </a:pPr>
            <a:r>
              <a:rPr lang="en-GB" dirty="0">
                <a:latin typeface="Consolas" panose="020B0609020204030204" pitchFamily="49" charset="0"/>
              </a:rPr>
              <a:t>Dashboards: Provide real-time alerts to authorities and drivers.</a:t>
            </a:r>
          </a:p>
          <a:p>
            <a:pPr marL="285750" indent="-285750">
              <a:buFont typeface="Wingdings" panose="05000000000000000000" pitchFamily="2" charset="2"/>
              <a:buChar char="q"/>
            </a:pPr>
            <a:endParaRPr lang="en-GB" dirty="0">
              <a:latin typeface="Consolas" panose="020B0609020204030204" pitchFamily="49" charset="0"/>
            </a:endParaRPr>
          </a:p>
          <a:p>
            <a:r>
              <a:rPr lang="en-GB" b="1" dirty="0">
                <a:solidFill>
                  <a:srgbClr val="42ADFF"/>
                </a:solidFill>
                <a:latin typeface="Consolas" panose="020B0609020204030204" pitchFamily="49" charset="0"/>
              </a:rPr>
              <a:t>7. Community &amp; Behavioural Change</a:t>
            </a:r>
          </a:p>
          <a:p>
            <a:pPr marL="285750" indent="-285750">
              <a:buFont typeface="Wingdings" panose="05000000000000000000" pitchFamily="2" charset="2"/>
              <a:buChar char="q"/>
            </a:pPr>
            <a:r>
              <a:rPr lang="en-GB" dirty="0">
                <a:latin typeface="Consolas" panose="020B0609020204030204" pitchFamily="49" charset="0"/>
              </a:rPr>
              <a:t>Driver Education: Share congestion maps and alternative routes.</a:t>
            </a:r>
          </a:p>
          <a:p>
            <a:pPr marL="285750" indent="-285750">
              <a:buFont typeface="Wingdings" panose="05000000000000000000" pitchFamily="2" charset="2"/>
              <a:buChar char="q"/>
            </a:pPr>
            <a:r>
              <a:rPr lang="en-GB" dirty="0">
                <a:latin typeface="Consolas" panose="020B0609020204030204" pitchFamily="49" charset="0"/>
              </a:rPr>
              <a:t>Carpool Culture: Reward shared rides to reduce solo driving.</a:t>
            </a:r>
          </a:p>
          <a:p>
            <a:pPr marL="285750" indent="-285750">
              <a:buFont typeface="Wingdings" panose="05000000000000000000" pitchFamily="2" charset="2"/>
              <a:buChar char="q"/>
            </a:pPr>
            <a:r>
              <a:rPr lang="en-GB" dirty="0">
                <a:latin typeface="Consolas" panose="020B0609020204030204" pitchFamily="49" charset="0"/>
              </a:rPr>
              <a:t>Citizen Input: Allow people to report hazards, incidents, and parking issues via apps.</a:t>
            </a:r>
          </a:p>
          <a:p>
            <a:pPr marL="285750" indent="-285750">
              <a:buFont typeface="Wingdings" panose="05000000000000000000" pitchFamily="2" charset="2"/>
              <a:buChar char="q"/>
            </a:pPr>
            <a:r>
              <a:rPr lang="en-GB" dirty="0">
                <a:latin typeface="Consolas" panose="020B0609020204030204" pitchFamily="49" charset="0"/>
              </a:rPr>
              <a:t>Live Updates: Push congestion and reroute alerts directly to mobile apps.</a:t>
            </a:r>
          </a:p>
          <a:p>
            <a:pPr marL="285750" indent="-285750">
              <a:buFont typeface="Wingdings" panose="05000000000000000000" pitchFamily="2" charset="2"/>
              <a:buChar char="q"/>
            </a:pPr>
            <a:endParaRPr lang="en-GB" dirty="0">
              <a:latin typeface="Consolas" panose="020B0609020204030204" pitchFamily="49" charset="0"/>
            </a:endParaRPr>
          </a:p>
        </p:txBody>
      </p:sp>
      <p:pic>
        <p:nvPicPr>
          <p:cNvPr id="16" name="Picture 15">
            <a:extLst>
              <a:ext uri="{FF2B5EF4-FFF2-40B4-BE49-F238E27FC236}">
                <a16:creationId xmlns:a16="http://schemas.microsoft.com/office/drawing/2014/main" id="{72F53C67-AC9D-4B03-A7EA-7CB7F0FA7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77" y="-138345"/>
            <a:ext cx="2255520" cy="2255520"/>
          </a:xfrm>
          <a:prstGeom prst="rect">
            <a:avLst/>
          </a:prstGeom>
        </p:spPr>
      </p:pic>
      <p:sp>
        <p:nvSpPr>
          <p:cNvPr id="17" name="Freeform: Shape 16">
            <a:extLst>
              <a:ext uri="{FF2B5EF4-FFF2-40B4-BE49-F238E27FC236}">
                <a16:creationId xmlns:a16="http://schemas.microsoft.com/office/drawing/2014/main" id="{13CC7324-1C5A-41C7-BD12-1837F4C4E788}"/>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1718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9393FD3-9BF8-4B93-8BFD-2FE3F317998A}"/>
              </a:ext>
            </a:extLst>
          </p:cNvPr>
          <p:cNvSpPr txBox="1"/>
          <p:nvPr/>
        </p:nvSpPr>
        <p:spPr>
          <a:xfrm>
            <a:off x="741680" y="612844"/>
            <a:ext cx="7772400" cy="5632311"/>
          </a:xfrm>
          <a:prstGeom prst="rect">
            <a:avLst/>
          </a:prstGeom>
          <a:noFill/>
        </p:spPr>
        <p:txBody>
          <a:bodyPr wrap="square">
            <a:spAutoFit/>
          </a:bodyPr>
          <a:lstStyle/>
          <a:p>
            <a:r>
              <a:rPr lang="en-GB" b="1" dirty="0">
                <a:solidFill>
                  <a:srgbClr val="42ADFF"/>
                </a:solidFill>
                <a:latin typeface="Consolas" panose="020B0609020204030204" pitchFamily="49" charset="0"/>
              </a:rPr>
              <a:t>8. Advanced &amp; Adaptive Approaches</a:t>
            </a:r>
          </a:p>
          <a:p>
            <a:pPr marL="285750" indent="-285750">
              <a:buFont typeface="Wingdings" panose="05000000000000000000" pitchFamily="2" charset="2"/>
              <a:buChar char="q"/>
            </a:pPr>
            <a:r>
              <a:rPr lang="en-GB" dirty="0">
                <a:latin typeface="Consolas" panose="020B0609020204030204" pitchFamily="49" charset="0"/>
              </a:rPr>
              <a:t>Traffic Variability: Koramangala (SD ~14k, CV ~0.35) and M.G. Road (SD ~11.9k, CV ~0.33) show high variability → need adaptive solutions.</a:t>
            </a:r>
          </a:p>
          <a:p>
            <a:pPr marL="285750" indent="-285750">
              <a:buFont typeface="Wingdings" panose="05000000000000000000" pitchFamily="2" charset="2"/>
              <a:buChar char="q"/>
            </a:pPr>
            <a:r>
              <a:rPr lang="en-GB" dirty="0">
                <a:latin typeface="Consolas" panose="020B0609020204030204" pitchFamily="49" charset="0"/>
              </a:rPr>
              <a:t>Smarter Signals: Combine vehicle, cyclist, and pedestrian data to set signal timings.</a:t>
            </a:r>
          </a:p>
          <a:p>
            <a:pPr marL="285750" indent="-285750">
              <a:buFont typeface="Wingdings" panose="05000000000000000000" pitchFamily="2" charset="2"/>
              <a:buChar char="q"/>
            </a:pPr>
            <a:r>
              <a:rPr lang="en-GB" dirty="0">
                <a:latin typeface="Consolas" panose="020B0609020204030204" pitchFamily="49" charset="0"/>
              </a:rPr>
              <a:t>Integrated Strategy: Balance congestion, safety, and speed for better flow.</a:t>
            </a:r>
          </a:p>
          <a:p>
            <a:endParaRPr lang="en-GB" dirty="0">
              <a:latin typeface="Consolas" panose="020B0609020204030204" pitchFamily="49" charset="0"/>
            </a:endParaRPr>
          </a:p>
          <a:p>
            <a:r>
              <a:rPr lang="en-GB" b="1" dirty="0">
                <a:solidFill>
                  <a:srgbClr val="42ADFF"/>
                </a:solidFill>
                <a:latin typeface="Consolas" panose="020B0609020204030204" pitchFamily="49" charset="0"/>
              </a:rPr>
              <a:t>9. Key Takeaways</a:t>
            </a:r>
          </a:p>
          <a:p>
            <a:pPr marL="285750" indent="-285750">
              <a:buFont typeface="Wingdings" panose="05000000000000000000" pitchFamily="2" charset="2"/>
              <a:buChar char="q"/>
            </a:pPr>
            <a:r>
              <a:rPr lang="en-GB" dirty="0">
                <a:latin typeface="Consolas" panose="020B0609020204030204" pitchFamily="49" charset="0"/>
              </a:rPr>
              <a:t>Koramangala + Indiranagar = 1/3 of total traffic → focus here gives maximum impact.</a:t>
            </a:r>
          </a:p>
          <a:p>
            <a:pPr marL="285750" indent="-285750">
              <a:buFont typeface="Wingdings" panose="05000000000000000000" pitchFamily="2" charset="2"/>
              <a:buChar char="q"/>
            </a:pPr>
            <a:r>
              <a:rPr lang="en-GB" dirty="0">
                <a:latin typeface="Consolas" panose="020B0609020204030204" pitchFamily="49" charset="0"/>
              </a:rPr>
              <a:t>Weekdays &gt; Weekends: Solutions must be time-specific.</a:t>
            </a:r>
          </a:p>
          <a:p>
            <a:pPr marL="285750" indent="-285750">
              <a:buFont typeface="Wingdings" panose="05000000000000000000" pitchFamily="2" charset="2"/>
              <a:buChar char="q"/>
            </a:pPr>
            <a:r>
              <a:rPr lang="en-GB" dirty="0">
                <a:latin typeface="Consolas" panose="020B0609020204030204" pitchFamily="49" charset="0"/>
              </a:rPr>
              <a:t>Public Transport + Parking = Major Relief: Both strongly reduce congestion.</a:t>
            </a:r>
          </a:p>
          <a:p>
            <a:pPr marL="285750" indent="-285750">
              <a:buFont typeface="Wingdings" panose="05000000000000000000" pitchFamily="2" charset="2"/>
              <a:buChar char="q"/>
            </a:pPr>
            <a:r>
              <a:rPr lang="en-GB" dirty="0">
                <a:latin typeface="Consolas" panose="020B0609020204030204" pitchFamily="49" charset="0"/>
              </a:rPr>
              <a:t>Environment &amp; Safety: Traffic management must address emissions and accident risks.</a:t>
            </a:r>
          </a:p>
          <a:p>
            <a:pPr marL="285750" indent="-285750">
              <a:buFont typeface="Wingdings" panose="05000000000000000000" pitchFamily="2" charset="2"/>
              <a:buChar char="q"/>
            </a:pPr>
            <a:r>
              <a:rPr lang="en-GB" dirty="0">
                <a:latin typeface="Consolas" panose="020B0609020204030204" pitchFamily="49" charset="0"/>
              </a:rPr>
              <a:t>Adaptive, Data-Driven: Real-time, predictive strategies are the way forward.</a:t>
            </a:r>
          </a:p>
          <a:p>
            <a:endParaRPr lang="en-GB" dirty="0">
              <a:latin typeface="Consolas" panose="020B0609020204030204" pitchFamily="49" charset="0"/>
            </a:endParaRPr>
          </a:p>
        </p:txBody>
      </p:sp>
      <p:pic>
        <p:nvPicPr>
          <p:cNvPr id="14" name="Picture 13">
            <a:extLst>
              <a:ext uri="{FF2B5EF4-FFF2-40B4-BE49-F238E27FC236}">
                <a16:creationId xmlns:a16="http://schemas.microsoft.com/office/drawing/2014/main" id="{F9A9114E-CB9B-48CA-8A7A-56CA2B6F0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15" name="Freeform: Shape 14">
            <a:extLst>
              <a:ext uri="{FF2B5EF4-FFF2-40B4-BE49-F238E27FC236}">
                <a16:creationId xmlns:a16="http://schemas.microsoft.com/office/drawing/2014/main" id="{B6D5772E-5EE3-4747-AE10-0DAF4F1E83D8}"/>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68595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596901" y="1940560"/>
            <a:ext cx="6349999" cy="1117889"/>
          </a:xfrm>
        </p:spPr>
        <p:txBody>
          <a:bodyPr/>
          <a:lstStyle/>
          <a:p>
            <a:pPr algn="ctr"/>
            <a:r>
              <a:rPr lang="en-US" sz="6400" dirty="0"/>
              <a:t>Thank you</a:t>
            </a:r>
          </a:p>
        </p:txBody>
      </p:sp>
      <p:pic>
        <p:nvPicPr>
          <p:cNvPr id="4" name="Picture 3">
            <a:extLst>
              <a:ext uri="{FF2B5EF4-FFF2-40B4-BE49-F238E27FC236}">
                <a16:creationId xmlns:a16="http://schemas.microsoft.com/office/drawing/2014/main" id="{A50202BA-15FB-4C79-B4A3-98E495C83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7" name="TextBox 6">
            <a:extLst>
              <a:ext uri="{FF2B5EF4-FFF2-40B4-BE49-F238E27FC236}">
                <a16:creationId xmlns:a16="http://schemas.microsoft.com/office/drawing/2014/main" id="{1418C721-A942-41CA-8FC0-7144876FD01F}"/>
              </a:ext>
            </a:extLst>
          </p:cNvPr>
          <p:cNvSpPr txBox="1"/>
          <p:nvPr/>
        </p:nvSpPr>
        <p:spPr>
          <a:xfrm>
            <a:off x="438979" y="3677632"/>
            <a:ext cx="7221661" cy="1107996"/>
          </a:xfrm>
          <a:prstGeom prst="rect">
            <a:avLst/>
          </a:prstGeom>
          <a:noFill/>
        </p:spPr>
        <p:txBody>
          <a:bodyPr wrap="square" rtlCol="0">
            <a:spAutoFit/>
          </a:bodyPr>
          <a:lstStyle/>
          <a:p>
            <a:r>
              <a:rPr lang="en-GB" sz="3000" dirty="0">
                <a:latin typeface="Arial Rounded MT Bold" panose="020F0704030504030204" pitchFamily="34" charset="0"/>
              </a:rPr>
              <a:t>Bangalore Smart City Traffic Analysis</a:t>
            </a:r>
            <a:endParaRPr lang="en-US" b="1" i="1" dirty="0"/>
          </a:p>
          <a:p>
            <a:r>
              <a:rPr lang="en-US" b="1" i="1" dirty="0"/>
              <a:t>- </a:t>
            </a:r>
            <a:r>
              <a:rPr lang="en-GB" i="1" dirty="0"/>
              <a:t>Analysis and Prediction of Bangalore Smart City Traffic Using Data Science and Machine Learning</a:t>
            </a:r>
            <a:endParaRPr lang="en-US" dirty="0"/>
          </a:p>
        </p:txBody>
      </p:sp>
      <p:sp>
        <p:nvSpPr>
          <p:cNvPr id="8" name="Rectangle: Diagonal Corners Rounded 7">
            <a:extLst>
              <a:ext uri="{FF2B5EF4-FFF2-40B4-BE49-F238E27FC236}">
                <a16:creationId xmlns:a16="http://schemas.microsoft.com/office/drawing/2014/main" id="{C5BE80D2-E006-4557-8385-44BA2720BDE4}"/>
              </a:ext>
            </a:extLst>
          </p:cNvPr>
          <p:cNvSpPr/>
          <p:nvPr/>
        </p:nvSpPr>
        <p:spPr>
          <a:xfrm>
            <a:off x="5481576" y="5089851"/>
            <a:ext cx="1847654" cy="792480"/>
          </a:xfrm>
          <a:prstGeom prst="round2DiagRect">
            <a:avLst>
              <a:gd name="adj1" fmla="val 50000"/>
              <a:gd name="adj2" fmla="val 50000"/>
            </a:avLst>
          </a:prstGeom>
          <a:solidFill>
            <a:srgbClr val="202C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Presented By</a:t>
            </a:r>
          </a:p>
          <a:p>
            <a:pPr algn="ctr"/>
            <a:r>
              <a:rPr lang="en-US" b="1" dirty="0"/>
              <a:t>Mr. MDZ</a:t>
            </a:r>
          </a:p>
        </p:txBody>
      </p:sp>
      <p:sp>
        <p:nvSpPr>
          <p:cNvPr id="9" name="Freeform: Shape 8">
            <a:extLst>
              <a:ext uri="{FF2B5EF4-FFF2-40B4-BE49-F238E27FC236}">
                <a16:creationId xmlns:a16="http://schemas.microsoft.com/office/drawing/2014/main" id="{41771839-48E5-4BE0-A1AF-3F2621BDF394}"/>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7F5C127-5F74-49ED-BE5F-FF504960243C}"/>
              </a:ext>
            </a:extLst>
          </p:cNvPr>
          <p:cNvSpPr>
            <a:spLocks noGrp="1"/>
          </p:cNvSpPr>
          <p:nvPr>
            <p:ph type="title"/>
          </p:nvPr>
        </p:nvSpPr>
        <p:spPr>
          <a:xfrm>
            <a:off x="1086642" y="209905"/>
            <a:ext cx="10018713" cy="652806"/>
          </a:xfrm>
        </p:spPr>
        <p:txBody>
          <a:bodyPr>
            <a:noAutofit/>
          </a:bodyPr>
          <a:lstStyle/>
          <a:p>
            <a:r>
              <a:rPr lang="en-US" b="1" dirty="0"/>
              <a:t>Project Process </a:t>
            </a:r>
          </a:p>
        </p:txBody>
      </p:sp>
      <p:sp>
        <p:nvSpPr>
          <p:cNvPr id="10" name="Rectangle: Rounded Corners 9">
            <a:extLst>
              <a:ext uri="{FF2B5EF4-FFF2-40B4-BE49-F238E27FC236}">
                <a16:creationId xmlns:a16="http://schemas.microsoft.com/office/drawing/2014/main" id="{F2B121E9-D1C8-44F3-97A8-B9EB0F192E55}"/>
              </a:ext>
            </a:extLst>
          </p:cNvPr>
          <p:cNvSpPr/>
          <p:nvPr/>
        </p:nvSpPr>
        <p:spPr>
          <a:xfrm>
            <a:off x="507606" y="1666227"/>
            <a:ext cx="3313934" cy="4298015"/>
          </a:xfrm>
          <a:prstGeom prst="roundRect">
            <a:avLst>
              <a:gd name="adj" fmla="val 5684"/>
            </a:avLst>
          </a:prstGeom>
          <a:ln w="57150">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indent="0" algn="ctr">
              <a:buNone/>
            </a:pPr>
            <a:endParaRPr lang="en-US" sz="2400" b="1" dirty="0">
              <a:latin typeface="+mj-lt"/>
            </a:endParaRPr>
          </a:p>
          <a:p>
            <a:pPr marL="0" indent="0" algn="ctr">
              <a:buNone/>
            </a:pPr>
            <a:r>
              <a:rPr lang="en-US" sz="2400" b="1" dirty="0">
                <a:latin typeface="+mj-lt"/>
              </a:rPr>
              <a:t>Data Sources: </a:t>
            </a:r>
          </a:p>
          <a:p>
            <a:pPr marL="0" indent="0">
              <a:buNone/>
            </a:pPr>
            <a:endParaRPr lang="en-US" b="1" dirty="0"/>
          </a:p>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We used a traffic dataset containing details such as traffic volume, congestion level, and average speed.</a:t>
            </a:r>
          </a:p>
          <a:p>
            <a:r>
              <a:rPr lang="en-GB" dirty="0">
                <a:latin typeface="Calibri" panose="020F0502020204030204" pitchFamily="34" charset="0"/>
                <a:cs typeface="Calibri" panose="020F0502020204030204" pitchFamily="34" charset="0"/>
              </a:rPr>
              <a:t>     </a:t>
            </a:r>
            <a:r>
              <a:rPr lang="en-GB" dirty="0">
                <a:solidFill>
                  <a:srgbClr val="3AA1FF"/>
                </a:solidFill>
                <a:latin typeface="Calibri" panose="020F0502020204030204" pitchFamily="34" charset="0"/>
                <a:cs typeface="Calibri" panose="020F0502020204030204" pitchFamily="34" charset="0"/>
              </a:rPr>
              <a:t>- </a:t>
            </a:r>
            <a:r>
              <a:rPr lang="en-GB" dirty="0">
                <a:solidFill>
                  <a:srgbClr val="3AA1F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kaggle</a:t>
            </a:r>
            <a:endParaRPr lang="en-GB" dirty="0">
              <a:solidFill>
                <a:srgbClr val="3AA1FF"/>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This data provides the foundation to understand how road conditions and congestion influence overall traffic flow.</a:t>
            </a:r>
            <a:endParaRPr lang="en-US" dirty="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5984F7C-7BFF-4DD1-BC98-A7235FEFA8E2}"/>
              </a:ext>
            </a:extLst>
          </p:cNvPr>
          <p:cNvSpPr/>
          <p:nvPr/>
        </p:nvSpPr>
        <p:spPr>
          <a:xfrm>
            <a:off x="4147450" y="1305853"/>
            <a:ext cx="3897099" cy="5342242"/>
          </a:xfrm>
          <a:prstGeom prst="roundRect">
            <a:avLst>
              <a:gd name="adj" fmla="val 7023"/>
            </a:avLst>
          </a:prstGeom>
          <a:ln w="57150">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indent="0" algn="ctr">
              <a:buNone/>
            </a:pPr>
            <a:endParaRPr lang="en-US" sz="2400" b="1" dirty="0"/>
          </a:p>
          <a:p>
            <a:pPr marL="0" indent="0" algn="ctr">
              <a:buNone/>
            </a:pPr>
            <a:endParaRPr lang="en-US" sz="2400" b="1" dirty="0"/>
          </a:p>
          <a:p>
            <a:pPr marL="0" indent="0" algn="ctr">
              <a:buNone/>
            </a:pPr>
            <a:r>
              <a:rPr lang="en-US" sz="2400" b="1" dirty="0">
                <a:latin typeface="+mj-lt"/>
              </a:rPr>
              <a:t>Data Cleaning &amp; Preprocessing:</a:t>
            </a:r>
          </a:p>
          <a:p>
            <a:pPr marL="0" indent="0" algn="ctr">
              <a:buNone/>
            </a:pPr>
            <a:r>
              <a:rPr lang="en-US" sz="2400" b="1" dirty="0">
                <a:latin typeface="+mj-lt"/>
              </a:rPr>
              <a:t> </a:t>
            </a:r>
            <a:endParaRPr lang="en-US" b="1" dirty="0"/>
          </a:p>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We dropped null and duplicate records to ensure data quality.</a:t>
            </a:r>
          </a:p>
          <a:p>
            <a:pPr marL="285750" indent="-285750">
              <a:buFont typeface="Wingdings" panose="05000000000000000000" pitchFamily="2" charset="2"/>
              <a:buChar char="q"/>
            </a:pPr>
            <a:endParaRPr lang="en-GB"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Essential features like month, day of week, and other time-based parameters were extracted for better trend analysis.</a:t>
            </a:r>
          </a:p>
          <a:p>
            <a:pPr marL="285750" indent="-285750">
              <a:buFont typeface="Wingdings" panose="05000000000000000000" pitchFamily="2" charset="2"/>
              <a:buChar char="q"/>
            </a:pPr>
            <a:endParaRPr lang="en-GB"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Column names were standardized, and categorical values were converted into numeric format to make the dataset ready for modelling and further analysis.</a:t>
            </a:r>
          </a:p>
          <a:p>
            <a:pPr marL="0" indent="0">
              <a:buNone/>
            </a:pPr>
            <a:endParaRPr lang="en-GB" dirty="0">
              <a:latin typeface="Calibri" panose="020F0502020204030204" pitchFamily="34" charset="0"/>
              <a:cs typeface="Calibri" panose="020F0502020204030204" pitchFamily="34" charset="0"/>
            </a:endParaRPr>
          </a:p>
          <a:p>
            <a:pPr marL="0" indent="0">
              <a:buNone/>
            </a:pPr>
            <a:endParaRPr lang="en-GB"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EB436850-FA2A-4B3F-91C8-309C480ABC13}"/>
              </a:ext>
            </a:extLst>
          </p:cNvPr>
          <p:cNvSpPr/>
          <p:nvPr/>
        </p:nvSpPr>
        <p:spPr>
          <a:xfrm>
            <a:off x="8370460" y="1666227"/>
            <a:ext cx="3313934" cy="4298015"/>
          </a:xfrm>
          <a:prstGeom prst="roundRect">
            <a:avLst>
              <a:gd name="adj" fmla="val 7023"/>
            </a:avLst>
          </a:prstGeom>
          <a:ln w="57150">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indent="0" algn="ctr">
              <a:buNone/>
            </a:pPr>
            <a:r>
              <a:rPr lang="en-US" sz="2400" b="1" dirty="0">
                <a:latin typeface="+mj-lt"/>
              </a:rPr>
              <a:t>Data Visualization: </a:t>
            </a:r>
            <a:endParaRPr lang="en-US" b="1" dirty="0"/>
          </a:p>
          <a:p>
            <a:pPr marL="0" indent="0">
              <a:buNone/>
            </a:pPr>
            <a:endParaRPr lang="en-US" b="1" dirty="0"/>
          </a:p>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Traffic trends were visualized with Matplotlib and Seaborn, while Power BI dashboards highlighted relationships between congestion, speed, and volume for deeper, non-technical insights.</a:t>
            </a:r>
            <a:endParaRPr lang="en-US" dirty="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72DF1636-C5E9-4C90-BECA-8954F7603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14" name="Freeform: Shape 13">
            <a:extLst>
              <a:ext uri="{FF2B5EF4-FFF2-40B4-BE49-F238E27FC236}">
                <a16:creationId xmlns:a16="http://schemas.microsoft.com/office/drawing/2014/main" id="{F2AA40D2-5D5E-402C-AD1A-5B037B717EED}"/>
              </a:ext>
            </a:extLst>
          </p:cNvPr>
          <p:cNvSpPr/>
          <p:nvPr/>
        </p:nvSpPr>
        <p:spPr>
          <a:xfrm>
            <a:off x="0" y="0"/>
            <a:ext cx="12192000"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1321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BBF2A-44CB-4C19-B592-73EB17BC7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11" name="Title 2">
            <a:extLst>
              <a:ext uri="{FF2B5EF4-FFF2-40B4-BE49-F238E27FC236}">
                <a16:creationId xmlns:a16="http://schemas.microsoft.com/office/drawing/2014/main" id="{DFE0726F-FEBD-4382-AF6A-9D6CC3389DF6}"/>
              </a:ext>
            </a:extLst>
          </p:cNvPr>
          <p:cNvSpPr>
            <a:spLocks noGrp="1"/>
          </p:cNvSpPr>
          <p:nvPr>
            <p:ph type="title"/>
          </p:nvPr>
        </p:nvSpPr>
        <p:spPr>
          <a:xfrm>
            <a:off x="369828" y="1"/>
            <a:ext cx="9875463" cy="642619"/>
          </a:xfrm>
        </p:spPr>
        <p:txBody>
          <a:bodyPr/>
          <a:lstStyle/>
          <a:p>
            <a:r>
              <a:rPr lang="en-US" dirty="0"/>
              <a:t>Correlation Analysis of Traffic</a:t>
            </a:r>
          </a:p>
        </p:txBody>
      </p:sp>
      <p:sp>
        <p:nvSpPr>
          <p:cNvPr id="13" name="TextBox 12">
            <a:extLst>
              <a:ext uri="{FF2B5EF4-FFF2-40B4-BE49-F238E27FC236}">
                <a16:creationId xmlns:a16="http://schemas.microsoft.com/office/drawing/2014/main" id="{6C2E1E60-F71F-4C5E-88D2-D43623F29B94}"/>
              </a:ext>
            </a:extLst>
          </p:cNvPr>
          <p:cNvSpPr txBox="1"/>
          <p:nvPr/>
        </p:nvSpPr>
        <p:spPr>
          <a:xfrm>
            <a:off x="6797041" y="1842760"/>
            <a:ext cx="5212080" cy="4524315"/>
          </a:xfrm>
          <a:prstGeom prst="rect">
            <a:avLst/>
          </a:prstGeom>
          <a:noFill/>
        </p:spPr>
        <p:txBody>
          <a:bodyPr wrap="square" rtlCol="0">
            <a:spAutoFit/>
          </a:bodyPr>
          <a:lstStyle/>
          <a:p>
            <a:pPr marL="342900" indent="-342900">
              <a:buFont typeface="+mj-lt"/>
              <a:buAutoNum type="arabicPeriod"/>
            </a:pPr>
            <a:r>
              <a:rPr lang="en-GB" dirty="0">
                <a:latin typeface="Calibri" panose="020F0502020204030204" pitchFamily="34" charset="0"/>
                <a:cs typeface="Calibri" panose="020F0502020204030204" pitchFamily="34" charset="0"/>
              </a:rPr>
              <a:t>Traffic volume is strongly correlated with congestion (0.83) and environmental impact (1.0), showing that higher traffic directly worsens congestion and pollution.</a:t>
            </a:r>
          </a:p>
          <a:p>
            <a:pPr marL="342900" indent="-342900">
              <a:buFont typeface="+mj-lt"/>
              <a:buAutoNum type="arabicPeriod"/>
            </a:pPr>
            <a:endParaRPr lang="en-GB" dirty="0">
              <a:latin typeface="Calibri" panose="020F0502020204030204" pitchFamily="34" charset="0"/>
              <a:cs typeface="Calibri" panose="020F0502020204030204" pitchFamily="34" charset="0"/>
            </a:endParaRPr>
          </a:p>
          <a:p>
            <a:pPr marL="342900" indent="-342900">
              <a:buFont typeface="+mj-lt"/>
              <a:buAutoNum type="arabicPeriod"/>
            </a:pPr>
            <a:r>
              <a:rPr lang="en-GB" dirty="0">
                <a:latin typeface="Calibri" panose="020F0502020204030204" pitchFamily="34" charset="0"/>
                <a:cs typeface="Calibri" panose="020F0502020204030204" pitchFamily="34" charset="0"/>
              </a:rPr>
              <a:t>Average speed has a negative correlation with traffic volume (-0.34) and congestion (-0.36), meaning more traffic slows vehicles down.</a:t>
            </a:r>
          </a:p>
          <a:p>
            <a:pPr marL="342900" indent="-342900">
              <a:buFont typeface="+mj-lt"/>
              <a:buAutoNum type="arabicPeriod"/>
            </a:pPr>
            <a:endParaRPr lang="en-GB" dirty="0">
              <a:latin typeface="Calibri" panose="020F0502020204030204" pitchFamily="34" charset="0"/>
              <a:cs typeface="Calibri" panose="020F0502020204030204" pitchFamily="34" charset="0"/>
            </a:endParaRPr>
          </a:p>
          <a:p>
            <a:pPr marL="342900" indent="-342900">
              <a:buFont typeface="+mj-lt"/>
              <a:buAutoNum type="arabicPeriod"/>
            </a:pPr>
            <a:r>
              <a:rPr lang="en-GB" dirty="0">
                <a:latin typeface="Calibri" panose="020F0502020204030204" pitchFamily="34" charset="0"/>
                <a:cs typeface="Calibri" panose="020F0502020204030204" pitchFamily="34" charset="0"/>
              </a:rPr>
              <a:t>Road capacity utilization (0.65) and travel time index (0.69) also rise with traffic volume, reinforcing that overloaded roads increase delays.</a:t>
            </a:r>
          </a:p>
          <a:p>
            <a:pPr marL="342900" indent="-342900">
              <a:buFont typeface="+mj-lt"/>
              <a:buAutoNum type="arabicPeriod"/>
            </a:pPr>
            <a:endParaRPr lang="en-GB" dirty="0">
              <a:latin typeface="Calibri" panose="020F0502020204030204" pitchFamily="34" charset="0"/>
              <a:cs typeface="Calibri" panose="020F0502020204030204" pitchFamily="34" charset="0"/>
            </a:endParaRPr>
          </a:p>
          <a:p>
            <a:pPr marL="342900" indent="-342900">
              <a:buFont typeface="+mj-lt"/>
              <a:buAutoNum type="arabicPeriod"/>
            </a:pPr>
            <a:r>
              <a:rPr lang="en-GB" dirty="0">
                <a:latin typeface="Calibri" panose="020F0502020204030204" pitchFamily="34" charset="0"/>
                <a:cs typeface="Calibri" panose="020F0502020204030204" pitchFamily="34" charset="0"/>
              </a:rPr>
              <a:t>Pedestrian ratio (-0.69) and parking load (-0.76) decrease as traffic rises, indicating reduced walkability and higher strain on parking.</a:t>
            </a:r>
          </a:p>
        </p:txBody>
      </p:sp>
      <p:pic>
        <p:nvPicPr>
          <p:cNvPr id="19" name="Picture 18">
            <a:extLst>
              <a:ext uri="{FF2B5EF4-FFF2-40B4-BE49-F238E27FC236}">
                <a16:creationId xmlns:a16="http://schemas.microsoft.com/office/drawing/2014/main" id="{BD075B4F-4186-43D5-A7F7-22AC92E7F30A}"/>
              </a:ext>
            </a:extLst>
          </p:cNvPr>
          <p:cNvPicPr>
            <a:picLocks noChangeAspect="1"/>
          </p:cNvPicPr>
          <p:nvPr/>
        </p:nvPicPr>
        <p:blipFill>
          <a:blip r:embed="rId4"/>
          <a:stretch>
            <a:fillRect/>
          </a:stretch>
        </p:blipFill>
        <p:spPr>
          <a:xfrm>
            <a:off x="1" y="642620"/>
            <a:ext cx="6746240" cy="6222373"/>
          </a:xfrm>
          <a:prstGeom prst="rect">
            <a:avLst/>
          </a:prstGeom>
        </p:spPr>
      </p:pic>
      <p:sp>
        <p:nvSpPr>
          <p:cNvPr id="20" name="Freeform: Shape 19">
            <a:extLst>
              <a:ext uri="{FF2B5EF4-FFF2-40B4-BE49-F238E27FC236}">
                <a16:creationId xmlns:a16="http://schemas.microsoft.com/office/drawing/2014/main" id="{EF966B3E-CCD7-49E4-9FAB-10C8A15EC326}"/>
              </a:ext>
            </a:extLst>
          </p:cNvPr>
          <p:cNvSpPr/>
          <p:nvPr/>
        </p:nvSpPr>
        <p:spPr>
          <a:xfrm>
            <a:off x="-50799" y="-62144"/>
            <a:ext cx="12242799" cy="6920144"/>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064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860F5F1-9514-427E-8F54-06ADB1CE7D40}"/>
              </a:ext>
            </a:extLst>
          </p:cNvPr>
          <p:cNvSpPr>
            <a:spLocks noGrp="1"/>
          </p:cNvSpPr>
          <p:nvPr>
            <p:ph type="title"/>
          </p:nvPr>
        </p:nvSpPr>
        <p:spPr>
          <a:xfrm>
            <a:off x="-150922" y="439157"/>
            <a:ext cx="10626571" cy="558918"/>
          </a:xfrm>
        </p:spPr>
        <p:txBody>
          <a:bodyPr/>
          <a:lstStyle/>
          <a:p>
            <a:pPr algn="ctr"/>
            <a:r>
              <a:rPr lang="en-US" sz="3200" dirty="0"/>
              <a:t>Traffic volume &amp; Congestion level</a:t>
            </a:r>
          </a:p>
        </p:txBody>
      </p:sp>
      <p:sp>
        <p:nvSpPr>
          <p:cNvPr id="3" name="TextBox 2">
            <a:extLst>
              <a:ext uri="{FF2B5EF4-FFF2-40B4-BE49-F238E27FC236}">
                <a16:creationId xmlns:a16="http://schemas.microsoft.com/office/drawing/2014/main" id="{B3E1779B-B9EF-46AD-9806-5BFCD270153F}"/>
              </a:ext>
            </a:extLst>
          </p:cNvPr>
          <p:cNvSpPr txBox="1"/>
          <p:nvPr/>
        </p:nvSpPr>
        <p:spPr>
          <a:xfrm>
            <a:off x="431166" y="915018"/>
            <a:ext cx="11329667" cy="2308324"/>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q"/>
            </a:pPr>
            <a:r>
              <a:rPr lang="en-GB" sz="1600" b="0" dirty="0">
                <a:effectLst/>
                <a:latin typeface="Calibri" panose="020F0502020204030204" pitchFamily="34" charset="0"/>
                <a:cs typeface="Calibri" panose="020F0502020204030204" pitchFamily="34" charset="0"/>
              </a:rPr>
              <a:t>Out of a total of 8,936 traffic records, peak Traffic Volume reached 72,039 vehicles, while the average traffic per </a:t>
            </a:r>
          </a:p>
          <a:p>
            <a:r>
              <a:rPr lang="en-GB" sz="1600" b="0" dirty="0">
                <a:effectLst/>
                <a:latin typeface="Calibri" panose="020F0502020204030204" pitchFamily="34" charset="0"/>
                <a:cs typeface="Calibri" panose="020F0502020204030204" pitchFamily="34" charset="0"/>
              </a:rPr>
              <a:t>       record was approximately 29,236 vehicles. </a:t>
            </a:r>
          </a:p>
          <a:p>
            <a:pPr marL="285750" indent="-285750">
              <a:buFont typeface="Wingdings" panose="05000000000000000000" pitchFamily="2" charset="2"/>
              <a:buChar char="q"/>
            </a:pPr>
            <a:r>
              <a:rPr lang="en-GB" sz="1600" b="0" dirty="0">
                <a:effectLst/>
                <a:latin typeface="Calibri" panose="020F0502020204030204" pitchFamily="34" charset="0"/>
                <a:cs typeface="Calibri" panose="020F0502020204030204" pitchFamily="34" charset="0"/>
              </a:rPr>
              <a:t>Congestion levels are high, with a mean of ~81%, a standard deviation of   23.5%, and several areas operating at</a:t>
            </a:r>
          </a:p>
          <a:p>
            <a:r>
              <a:rPr lang="en-GB" sz="1600" dirty="0">
                <a:latin typeface="Calibri" panose="020F0502020204030204" pitchFamily="34" charset="0"/>
                <a:cs typeface="Calibri" panose="020F0502020204030204" pitchFamily="34" charset="0"/>
              </a:rPr>
              <a:t>     </a:t>
            </a:r>
            <a:r>
              <a:rPr lang="en-GB" sz="1600" b="0" dirty="0">
                <a:effectLst/>
                <a:latin typeface="Calibri" panose="020F0502020204030204" pitchFamily="34" charset="0"/>
                <a:cs typeface="Calibri" panose="020F0502020204030204" pitchFamily="34" charset="0"/>
              </a:rPr>
              <a:t> full capacity (100%).</a:t>
            </a:r>
          </a:p>
          <a:p>
            <a:pPr marL="285750" indent="-285750">
              <a:buFont typeface="Wingdings" panose="05000000000000000000" pitchFamily="2" charset="2"/>
              <a:buChar char="q"/>
            </a:pPr>
            <a:r>
              <a:rPr lang="en-GB" sz="1600" b="0" dirty="0">
                <a:effectLst/>
                <a:latin typeface="Calibri" panose="020F0502020204030204" pitchFamily="34" charset="0"/>
                <a:cs typeface="Calibri" panose="020F0502020204030204" pitchFamily="34" charset="0"/>
              </a:rPr>
              <a:t> The distribution shows that 25% of areas have congestion below ~64%, the median congestion is ~92%, and 75% of areas experience congestion at or above 100%, highlighting significant traffic bottlenecks across the city. </a:t>
            </a:r>
          </a:p>
          <a:p>
            <a:pPr marL="285750" indent="-285750">
              <a:buFont typeface="Wingdings" panose="05000000000000000000" pitchFamily="2" charset="2"/>
              <a:buChar char="q"/>
            </a:pPr>
            <a:r>
              <a:rPr lang="en-GB" sz="1600" b="0" dirty="0">
                <a:effectLst/>
                <a:latin typeface="Calibri" panose="020F0502020204030204" pitchFamily="34" charset="0"/>
                <a:cs typeface="Calibri" panose="020F0502020204030204" pitchFamily="34" charset="0"/>
              </a:rPr>
              <a:t>Minimum congestion was ~5%, indicating that some roads are almost free-flowing, but most areas face persistent high congestion.</a:t>
            </a:r>
          </a:p>
          <a:p>
            <a:pPr marL="285750" indent="-285750">
              <a:buFont typeface="Wingdings" panose="05000000000000000000" pitchFamily="2" charset="2"/>
              <a:buChar char="q"/>
            </a:pPr>
            <a:endParaRPr lang="en-GB" sz="1600" b="0" dirty="0">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b="0" dirty="0">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0E94204-DE9D-489A-A27D-A4A264BC2F5C}"/>
              </a:ext>
            </a:extLst>
          </p:cNvPr>
          <p:cNvPicPr>
            <a:picLocks noChangeAspect="1"/>
          </p:cNvPicPr>
          <p:nvPr/>
        </p:nvPicPr>
        <p:blipFill>
          <a:blip r:embed="rId3"/>
          <a:stretch>
            <a:fillRect/>
          </a:stretch>
        </p:blipFill>
        <p:spPr>
          <a:xfrm>
            <a:off x="6553202" y="2717918"/>
            <a:ext cx="5638798" cy="4140081"/>
          </a:xfrm>
          <a:prstGeom prst="rect">
            <a:avLst/>
          </a:prstGeom>
        </p:spPr>
      </p:pic>
      <p:pic>
        <p:nvPicPr>
          <p:cNvPr id="5" name="Picture 4">
            <a:extLst>
              <a:ext uri="{FF2B5EF4-FFF2-40B4-BE49-F238E27FC236}">
                <a16:creationId xmlns:a16="http://schemas.microsoft.com/office/drawing/2014/main" id="{9AB21783-FC30-4590-A1EA-351B3BB195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pic>
        <p:nvPicPr>
          <p:cNvPr id="6" name="Picture 5">
            <a:extLst>
              <a:ext uri="{FF2B5EF4-FFF2-40B4-BE49-F238E27FC236}">
                <a16:creationId xmlns:a16="http://schemas.microsoft.com/office/drawing/2014/main" id="{EFBE33C2-7AA5-45A0-B1A3-095036D5CC37}"/>
              </a:ext>
            </a:extLst>
          </p:cNvPr>
          <p:cNvPicPr>
            <a:picLocks noChangeAspect="1"/>
          </p:cNvPicPr>
          <p:nvPr/>
        </p:nvPicPr>
        <p:blipFill>
          <a:blip r:embed="rId5"/>
          <a:stretch>
            <a:fillRect/>
          </a:stretch>
        </p:blipFill>
        <p:spPr>
          <a:xfrm>
            <a:off x="431167" y="2717919"/>
            <a:ext cx="6122034" cy="4140081"/>
          </a:xfrm>
          <a:prstGeom prst="rect">
            <a:avLst/>
          </a:prstGeom>
        </p:spPr>
      </p:pic>
      <p:sp>
        <p:nvSpPr>
          <p:cNvPr id="7" name="Freeform: Shape 6">
            <a:extLst>
              <a:ext uri="{FF2B5EF4-FFF2-40B4-BE49-F238E27FC236}">
                <a16:creationId xmlns:a16="http://schemas.microsoft.com/office/drawing/2014/main" id="{02185C70-173F-4A4F-9FD0-4FFF741E1307}"/>
              </a:ext>
            </a:extLst>
          </p:cNvPr>
          <p:cNvSpPr/>
          <p:nvPr/>
        </p:nvSpPr>
        <p:spPr>
          <a:xfrm>
            <a:off x="0" y="0"/>
            <a:ext cx="12192000"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9512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BD3F9F-B903-4D6B-898B-DC4E193FEA11}"/>
              </a:ext>
            </a:extLst>
          </p:cNvPr>
          <p:cNvSpPr>
            <a:spLocks noGrp="1"/>
          </p:cNvSpPr>
          <p:nvPr>
            <p:ph type="title"/>
          </p:nvPr>
        </p:nvSpPr>
        <p:spPr>
          <a:xfrm>
            <a:off x="431166" y="432783"/>
            <a:ext cx="9763760" cy="588149"/>
          </a:xfrm>
        </p:spPr>
        <p:txBody>
          <a:bodyPr/>
          <a:lstStyle/>
          <a:p>
            <a:pPr algn="ctr"/>
            <a:r>
              <a:rPr lang="en-US" dirty="0"/>
              <a:t>Area wise Traffic</a:t>
            </a:r>
          </a:p>
        </p:txBody>
      </p:sp>
      <p:sp>
        <p:nvSpPr>
          <p:cNvPr id="3" name="TextBox 2">
            <a:extLst>
              <a:ext uri="{FF2B5EF4-FFF2-40B4-BE49-F238E27FC236}">
                <a16:creationId xmlns:a16="http://schemas.microsoft.com/office/drawing/2014/main" id="{922D8387-1A30-441E-B65C-06A82F84298D}"/>
              </a:ext>
            </a:extLst>
          </p:cNvPr>
          <p:cNvSpPr txBox="1"/>
          <p:nvPr/>
        </p:nvSpPr>
        <p:spPr>
          <a:xfrm>
            <a:off x="532766" y="1294900"/>
            <a:ext cx="10348594" cy="1477328"/>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q"/>
            </a:pPr>
            <a:r>
              <a:rPr lang="en-GB" b="0" dirty="0">
                <a:effectLst/>
                <a:latin typeface="Consolas" panose="020B0609020204030204" pitchFamily="49" charset="0"/>
              </a:rPr>
              <a:t>Koramangala had the highest Traffic Volume: 55,695,194</a:t>
            </a:r>
          </a:p>
          <a:p>
            <a:pPr marL="285750" indent="-285750">
              <a:buFont typeface="Wingdings" panose="05000000000000000000" pitchFamily="2" charset="2"/>
              <a:buChar char="q"/>
            </a:pPr>
            <a:r>
              <a:rPr lang="en-GB" b="0" dirty="0">
                <a:effectLst/>
                <a:latin typeface="Consolas" panose="020B0609020204030204" pitchFamily="49" charset="0"/>
              </a:rPr>
              <a:t>Followed by Indiranagar: 55,529,148 and M.G. Road: 52,985,940</a:t>
            </a:r>
          </a:p>
          <a:p>
            <a:pPr marL="285750" indent="-285750">
              <a:buFont typeface="Wingdings" panose="05000000000000000000" pitchFamily="2" charset="2"/>
              <a:buChar char="q"/>
            </a:pPr>
            <a:r>
              <a:rPr lang="en-GB" b="0" dirty="0">
                <a:effectLst/>
                <a:latin typeface="Consolas" panose="020B0609020204030204" pitchFamily="49" charset="0"/>
              </a:rPr>
              <a:t>Jayanagar (28,857,360) and Hebbal (25,206,571) were next</a:t>
            </a:r>
          </a:p>
          <a:p>
            <a:pPr marL="285750" indent="-285750">
              <a:buFont typeface="Wingdings" panose="05000000000000000000" pitchFamily="2" charset="2"/>
              <a:buChar char="q"/>
            </a:pPr>
            <a:r>
              <a:rPr lang="en-GB" b="0" dirty="0">
                <a:effectLst/>
                <a:latin typeface="Consolas" panose="020B0609020204030204" pitchFamily="49" charset="0"/>
              </a:rPr>
              <a:t>Koramangala and Indiranagar alone accounted for nearly one-third of total traffic</a:t>
            </a:r>
          </a:p>
        </p:txBody>
      </p:sp>
      <p:pic>
        <p:nvPicPr>
          <p:cNvPr id="4" name="Picture 3">
            <a:extLst>
              <a:ext uri="{FF2B5EF4-FFF2-40B4-BE49-F238E27FC236}">
                <a16:creationId xmlns:a16="http://schemas.microsoft.com/office/drawing/2014/main" id="{9BE26360-4B72-4F52-9EF1-5EF25326BF53}"/>
              </a:ext>
            </a:extLst>
          </p:cNvPr>
          <p:cNvPicPr>
            <a:picLocks noChangeAspect="1"/>
          </p:cNvPicPr>
          <p:nvPr/>
        </p:nvPicPr>
        <p:blipFill>
          <a:blip r:embed="rId3"/>
          <a:stretch>
            <a:fillRect/>
          </a:stretch>
        </p:blipFill>
        <p:spPr>
          <a:xfrm>
            <a:off x="532765" y="2887621"/>
            <a:ext cx="6181633" cy="3970379"/>
          </a:xfrm>
          <a:prstGeom prst="rect">
            <a:avLst/>
          </a:prstGeom>
        </p:spPr>
      </p:pic>
      <p:pic>
        <p:nvPicPr>
          <p:cNvPr id="5" name="Picture 4">
            <a:extLst>
              <a:ext uri="{FF2B5EF4-FFF2-40B4-BE49-F238E27FC236}">
                <a16:creationId xmlns:a16="http://schemas.microsoft.com/office/drawing/2014/main" id="{A19E2A05-71CA-4C88-830D-84E56D23EF68}"/>
              </a:ext>
            </a:extLst>
          </p:cNvPr>
          <p:cNvPicPr>
            <a:picLocks noChangeAspect="1"/>
          </p:cNvPicPr>
          <p:nvPr/>
        </p:nvPicPr>
        <p:blipFill>
          <a:blip r:embed="rId4"/>
          <a:stretch>
            <a:fillRect/>
          </a:stretch>
        </p:blipFill>
        <p:spPr>
          <a:xfrm>
            <a:off x="6714399" y="2881719"/>
            <a:ext cx="4290516" cy="3976281"/>
          </a:xfrm>
          <a:prstGeom prst="rect">
            <a:avLst/>
          </a:prstGeom>
        </p:spPr>
      </p:pic>
      <p:pic>
        <p:nvPicPr>
          <p:cNvPr id="6" name="Picture 5">
            <a:extLst>
              <a:ext uri="{FF2B5EF4-FFF2-40B4-BE49-F238E27FC236}">
                <a16:creationId xmlns:a16="http://schemas.microsoft.com/office/drawing/2014/main" id="{A5669B70-ECD4-4DD2-8DB9-360593AFE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sp>
        <p:nvSpPr>
          <p:cNvPr id="7" name="Freeform: Shape 6">
            <a:extLst>
              <a:ext uri="{FF2B5EF4-FFF2-40B4-BE49-F238E27FC236}">
                <a16:creationId xmlns:a16="http://schemas.microsoft.com/office/drawing/2014/main" id="{80B58749-3D05-44DF-86F3-0EFA22369154}"/>
              </a:ext>
            </a:extLst>
          </p:cNvPr>
          <p:cNvSpPr/>
          <p:nvPr/>
        </p:nvSpPr>
        <p:spPr>
          <a:xfrm>
            <a:off x="0" y="0"/>
            <a:ext cx="12192000"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55434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2CCF603-4C80-42FF-8F20-71976AEE6632}"/>
              </a:ext>
            </a:extLst>
          </p:cNvPr>
          <p:cNvSpPr>
            <a:spLocks noGrp="1"/>
          </p:cNvSpPr>
          <p:nvPr>
            <p:ph type="title"/>
          </p:nvPr>
        </p:nvSpPr>
        <p:spPr>
          <a:xfrm>
            <a:off x="431166" y="432783"/>
            <a:ext cx="9763760" cy="588149"/>
          </a:xfrm>
        </p:spPr>
        <p:txBody>
          <a:bodyPr/>
          <a:lstStyle/>
          <a:p>
            <a:pPr algn="ctr"/>
            <a:r>
              <a:rPr lang="en-US" dirty="0"/>
              <a:t>Traffic volume vs Day of Week</a:t>
            </a:r>
          </a:p>
        </p:txBody>
      </p:sp>
      <p:sp>
        <p:nvSpPr>
          <p:cNvPr id="3" name="TextBox 2">
            <a:extLst>
              <a:ext uri="{FF2B5EF4-FFF2-40B4-BE49-F238E27FC236}">
                <a16:creationId xmlns:a16="http://schemas.microsoft.com/office/drawing/2014/main" id="{DAF27BE5-FB13-4D35-A94D-CE9C82AEAB8B}"/>
              </a:ext>
            </a:extLst>
          </p:cNvPr>
          <p:cNvSpPr txBox="1"/>
          <p:nvPr/>
        </p:nvSpPr>
        <p:spPr>
          <a:xfrm>
            <a:off x="532766" y="1294900"/>
            <a:ext cx="10348594" cy="1200329"/>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q"/>
            </a:pPr>
            <a:r>
              <a:rPr lang="en-GB" b="0" dirty="0">
                <a:effectLst/>
                <a:latin typeface="Consolas" panose="020B0609020204030204" pitchFamily="49" charset="0"/>
              </a:rPr>
              <a:t>Busiest days were Wednesday (29,698 </a:t>
            </a:r>
            <a:r>
              <a:rPr lang="en-GB" b="0" dirty="0" err="1">
                <a:effectLst/>
                <a:latin typeface="Consolas" panose="020B0609020204030204" pitchFamily="49" charset="0"/>
              </a:rPr>
              <a:t>avg</a:t>
            </a:r>
            <a:r>
              <a:rPr lang="en-GB" b="0" dirty="0">
                <a:effectLst/>
                <a:latin typeface="Consolas" panose="020B0609020204030204" pitchFamily="49" charset="0"/>
              </a:rPr>
              <a:t>), Thursday (29,530), and Monday (29,510)</a:t>
            </a:r>
          </a:p>
          <a:p>
            <a:pPr marL="285750" indent="-285750">
              <a:buFont typeface="Wingdings" panose="05000000000000000000" pitchFamily="2" charset="2"/>
              <a:buChar char="q"/>
            </a:pPr>
            <a:r>
              <a:rPr lang="en-GB" b="0" dirty="0">
                <a:effectLst/>
                <a:latin typeface="Consolas" panose="020B0609020204030204" pitchFamily="49" charset="0"/>
              </a:rPr>
              <a:t>Sunday (29,105) and Saturday (29,063) were slightly lower</a:t>
            </a:r>
          </a:p>
          <a:p>
            <a:pPr marL="285750" indent="-285750">
              <a:buFont typeface="Wingdings" panose="05000000000000000000" pitchFamily="2" charset="2"/>
              <a:buChar char="q"/>
            </a:pPr>
            <a:r>
              <a:rPr lang="en-GB" b="0" dirty="0">
                <a:effectLst/>
                <a:latin typeface="Consolas" panose="020B0609020204030204" pitchFamily="49" charset="0"/>
              </a:rPr>
              <a:t>Traffic is generally higher on weekdays than weekends</a:t>
            </a:r>
          </a:p>
        </p:txBody>
      </p:sp>
      <p:pic>
        <p:nvPicPr>
          <p:cNvPr id="4" name="Picture 3">
            <a:extLst>
              <a:ext uri="{FF2B5EF4-FFF2-40B4-BE49-F238E27FC236}">
                <a16:creationId xmlns:a16="http://schemas.microsoft.com/office/drawing/2014/main" id="{EAC4816A-7618-48C1-AF23-45E7842BD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pic>
        <p:nvPicPr>
          <p:cNvPr id="5" name="Picture 4">
            <a:extLst>
              <a:ext uri="{FF2B5EF4-FFF2-40B4-BE49-F238E27FC236}">
                <a16:creationId xmlns:a16="http://schemas.microsoft.com/office/drawing/2014/main" id="{81625D86-A937-49A9-B6F3-DE17D5D90C02}"/>
              </a:ext>
            </a:extLst>
          </p:cNvPr>
          <p:cNvPicPr>
            <a:picLocks noChangeAspect="1"/>
          </p:cNvPicPr>
          <p:nvPr/>
        </p:nvPicPr>
        <p:blipFill>
          <a:blip r:embed="rId4"/>
          <a:stretch>
            <a:fillRect/>
          </a:stretch>
        </p:blipFill>
        <p:spPr>
          <a:xfrm>
            <a:off x="532766" y="2565647"/>
            <a:ext cx="6791325" cy="4292353"/>
          </a:xfrm>
          <a:prstGeom prst="rect">
            <a:avLst/>
          </a:prstGeom>
        </p:spPr>
      </p:pic>
      <p:sp>
        <p:nvSpPr>
          <p:cNvPr id="6" name="Freeform: Shape 5">
            <a:extLst>
              <a:ext uri="{FF2B5EF4-FFF2-40B4-BE49-F238E27FC236}">
                <a16:creationId xmlns:a16="http://schemas.microsoft.com/office/drawing/2014/main" id="{3039384A-B79D-4DC1-9FB0-5AF9A347E7F0}"/>
              </a:ext>
            </a:extLst>
          </p:cNvPr>
          <p:cNvSpPr/>
          <p:nvPr/>
        </p:nvSpPr>
        <p:spPr>
          <a:xfrm>
            <a:off x="0" y="0"/>
            <a:ext cx="12192000"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63714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E0727E5C-2716-4EB5-A944-0810A23D5BD9}"/>
              </a:ext>
            </a:extLst>
          </p:cNvPr>
          <p:cNvSpPr>
            <a:spLocks noGrp="1"/>
          </p:cNvSpPr>
          <p:nvPr>
            <p:ph type="title"/>
          </p:nvPr>
        </p:nvSpPr>
        <p:spPr>
          <a:xfrm>
            <a:off x="431166" y="530437"/>
            <a:ext cx="9763760" cy="588149"/>
          </a:xfrm>
        </p:spPr>
        <p:txBody>
          <a:bodyPr/>
          <a:lstStyle/>
          <a:p>
            <a:pPr algn="ctr"/>
            <a:r>
              <a:rPr lang="en-US" dirty="0"/>
              <a:t>Traffic by Month of the Year</a:t>
            </a:r>
          </a:p>
        </p:txBody>
      </p:sp>
      <p:sp>
        <p:nvSpPr>
          <p:cNvPr id="3" name="TextBox 2">
            <a:extLst>
              <a:ext uri="{FF2B5EF4-FFF2-40B4-BE49-F238E27FC236}">
                <a16:creationId xmlns:a16="http://schemas.microsoft.com/office/drawing/2014/main" id="{7676950D-6F13-4C5C-8540-751D67FDA8EC}"/>
              </a:ext>
            </a:extLst>
          </p:cNvPr>
          <p:cNvSpPr txBox="1"/>
          <p:nvPr/>
        </p:nvSpPr>
        <p:spPr>
          <a:xfrm>
            <a:off x="532766" y="1294900"/>
            <a:ext cx="10348594" cy="1200329"/>
          </a:xfrm>
          <a:prstGeom prst="rect">
            <a:avLst/>
          </a:prstGeom>
          <a:noFill/>
          <a:ln>
            <a:solidFill>
              <a:schemeClr val="tx1"/>
            </a:solidFill>
          </a:ln>
        </p:spPr>
        <p:txBody>
          <a:bodyPr wrap="square" rtlCol="0">
            <a:spAutoFit/>
          </a:bodyPr>
          <a:lstStyle/>
          <a:p>
            <a:pPr marL="285750" indent="-285750">
              <a:buFont typeface="Wingdings" panose="05000000000000000000" pitchFamily="2" charset="2"/>
              <a:buChar char="q"/>
            </a:pPr>
            <a:r>
              <a:rPr lang="en-GB" b="0" dirty="0">
                <a:effectLst/>
                <a:latin typeface="Consolas" panose="020B0609020204030204" pitchFamily="49" charset="0"/>
              </a:rPr>
              <a:t>June recorded the highest average traffic: 29,742</a:t>
            </a:r>
          </a:p>
          <a:p>
            <a:pPr marL="285750" indent="-285750">
              <a:buFont typeface="Wingdings" panose="05000000000000000000" pitchFamily="2" charset="2"/>
              <a:buChar char="q"/>
            </a:pPr>
            <a:r>
              <a:rPr lang="en-GB" b="0" dirty="0">
                <a:effectLst/>
                <a:latin typeface="Consolas" panose="020B0609020204030204" pitchFamily="49" charset="0"/>
              </a:rPr>
              <a:t>April (29,574) and March (29,516) followed</a:t>
            </a:r>
          </a:p>
          <a:p>
            <a:pPr marL="285750" indent="-285750">
              <a:buFont typeface="Wingdings" panose="05000000000000000000" pitchFamily="2" charset="2"/>
              <a:buChar char="q"/>
            </a:pPr>
            <a:r>
              <a:rPr lang="en-GB" b="0" dirty="0">
                <a:effectLst/>
                <a:latin typeface="Consolas" panose="020B0609020204030204" pitchFamily="49" charset="0"/>
              </a:rPr>
              <a:t>August (29,504) and October (29,381) were also busy</a:t>
            </a:r>
          </a:p>
          <a:p>
            <a:pPr marL="285750" indent="-285750">
              <a:buFont typeface="Wingdings" panose="05000000000000000000" pitchFamily="2" charset="2"/>
              <a:buChar char="q"/>
            </a:pPr>
            <a:r>
              <a:rPr lang="en-GB" b="0" dirty="0">
                <a:effectLst/>
                <a:latin typeface="Consolas" panose="020B0609020204030204" pitchFamily="49" charset="0"/>
              </a:rPr>
              <a:t>Lowest traffic was observed in months outside this peak range</a:t>
            </a:r>
          </a:p>
        </p:txBody>
      </p:sp>
      <p:pic>
        <p:nvPicPr>
          <p:cNvPr id="4" name="Picture 3">
            <a:extLst>
              <a:ext uri="{FF2B5EF4-FFF2-40B4-BE49-F238E27FC236}">
                <a16:creationId xmlns:a16="http://schemas.microsoft.com/office/drawing/2014/main" id="{2D16D85E-8678-4AB4-9B10-D526A4C64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pic>
        <p:nvPicPr>
          <p:cNvPr id="5" name="Picture 4">
            <a:extLst>
              <a:ext uri="{FF2B5EF4-FFF2-40B4-BE49-F238E27FC236}">
                <a16:creationId xmlns:a16="http://schemas.microsoft.com/office/drawing/2014/main" id="{D0B035E9-D91C-4491-BD6C-B271F7708A23}"/>
              </a:ext>
            </a:extLst>
          </p:cNvPr>
          <p:cNvPicPr>
            <a:picLocks noChangeAspect="1"/>
          </p:cNvPicPr>
          <p:nvPr/>
        </p:nvPicPr>
        <p:blipFill>
          <a:blip r:embed="rId4"/>
          <a:stretch>
            <a:fillRect/>
          </a:stretch>
        </p:blipFill>
        <p:spPr>
          <a:xfrm>
            <a:off x="532765" y="2551831"/>
            <a:ext cx="10348595" cy="4306169"/>
          </a:xfrm>
          <a:prstGeom prst="rect">
            <a:avLst/>
          </a:prstGeom>
        </p:spPr>
      </p:pic>
      <p:sp>
        <p:nvSpPr>
          <p:cNvPr id="6" name="Freeform: Shape 5">
            <a:extLst>
              <a:ext uri="{FF2B5EF4-FFF2-40B4-BE49-F238E27FC236}">
                <a16:creationId xmlns:a16="http://schemas.microsoft.com/office/drawing/2014/main" id="{9B0AD44F-5027-4AC2-AE62-BD361BF6C34C}"/>
              </a:ext>
            </a:extLst>
          </p:cNvPr>
          <p:cNvSpPr/>
          <p:nvPr/>
        </p:nvSpPr>
        <p:spPr>
          <a:xfrm>
            <a:off x="0" y="8878"/>
            <a:ext cx="12192000"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28C49C98-54A5-4F67-98E9-CBB2BCD224DB}"/>
              </a:ext>
            </a:extLst>
          </p:cNvPr>
          <p:cNvSpPr/>
          <p:nvPr/>
        </p:nvSpPr>
        <p:spPr>
          <a:xfrm>
            <a:off x="0" y="8878"/>
            <a:ext cx="12192000"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14876DD9-7C12-4688-9732-DCA2B89D87E1}"/>
              </a:ext>
            </a:extLst>
          </p:cNvPr>
          <p:cNvSpPr/>
          <p:nvPr/>
        </p:nvSpPr>
        <p:spPr>
          <a:xfrm>
            <a:off x="0" y="8878"/>
            <a:ext cx="12192000"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7E278A0-BBF2-4859-9DCA-6FED9D26C30A}"/>
              </a:ext>
            </a:extLst>
          </p:cNvPr>
          <p:cNvSpPr/>
          <p:nvPr/>
        </p:nvSpPr>
        <p:spPr>
          <a:xfrm>
            <a:off x="0" y="0"/>
            <a:ext cx="12192000"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16143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34E1158-EE97-4D60-A5FB-E208A37C2E47}"/>
              </a:ext>
            </a:extLst>
          </p:cNvPr>
          <p:cNvSpPr>
            <a:spLocks noGrp="1"/>
          </p:cNvSpPr>
          <p:nvPr>
            <p:ph type="title"/>
          </p:nvPr>
        </p:nvSpPr>
        <p:spPr>
          <a:xfrm>
            <a:off x="427226" y="435997"/>
            <a:ext cx="9763760" cy="588149"/>
          </a:xfrm>
        </p:spPr>
        <p:txBody>
          <a:bodyPr/>
          <a:lstStyle/>
          <a:p>
            <a:pPr algn="ctr"/>
            <a:r>
              <a:rPr lang="en-US" dirty="0"/>
              <a:t>Speed &amp; Travel Time Overview</a:t>
            </a:r>
          </a:p>
        </p:txBody>
      </p:sp>
      <p:sp>
        <p:nvSpPr>
          <p:cNvPr id="3" name="TextBox 2">
            <a:extLst>
              <a:ext uri="{FF2B5EF4-FFF2-40B4-BE49-F238E27FC236}">
                <a16:creationId xmlns:a16="http://schemas.microsoft.com/office/drawing/2014/main" id="{EE3CBF7D-DD5F-43E0-AA42-F89ECF76E653}"/>
              </a:ext>
            </a:extLst>
          </p:cNvPr>
          <p:cNvSpPr txBox="1"/>
          <p:nvPr/>
        </p:nvSpPr>
        <p:spPr>
          <a:xfrm>
            <a:off x="569595" y="996314"/>
            <a:ext cx="9479022" cy="830997"/>
          </a:xfrm>
          <a:prstGeom prst="rect">
            <a:avLst/>
          </a:prstGeom>
          <a:noFill/>
          <a:ln>
            <a:solidFill>
              <a:schemeClr val="tx1"/>
            </a:solidFill>
          </a:ln>
        </p:spPr>
        <p:txBody>
          <a:bodyPr wrap="square" rtlCol="0">
            <a:spAutoFit/>
          </a:bodyPr>
          <a:lstStyle/>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High traffic volume areas, such as records with </a:t>
            </a:r>
            <a:r>
              <a:rPr lang="en-GB" sz="1200" b="1" dirty="0">
                <a:latin typeface="Calibri" panose="020F0502020204030204" pitchFamily="34" charset="0"/>
                <a:cs typeface="Calibri" panose="020F0502020204030204" pitchFamily="34" charset="0"/>
              </a:rPr>
              <a:t>50,000+ vehicles</a:t>
            </a:r>
            <a:r>
              <a:rPr lang="en-GB" sz="1200" dirty="0">
                <a:latin typeface="Calibri" panose="020F0502020204030204" pitchFamily="34" charset="0"/>
                <a:cs typeface="Calibri" panose="020F0502020204030204" pitchFamily="34" charset="0"/>
              </a:rPr>
              <a:t>, often have </a:t>
            </a:r>
            <a:r>
              <a:rPr lang="en-GB" sz="1200" b="1" dirty="0">
                <a:latin typeface="Calibri" panose="020F0502020204030204" pitchFamily="34" charset="0"/>
                <a:cs typeface="Calibri" panose="020F0502020204030204" pitchFamily="34" charset="0"/>
              </a:rPr>
              <a:t>average speeds below 40 km/h</a:t>
            </a:r>
            <a:r>
              <a:rPr lang="en-GB" sz="1200" dirty="0">
                <a:latin typeface="Calibri" panose="020F0502020204030204" pitchFamily="34" charset="0"/>
                <a:cs typeface="Calibri" panose="020F0502020204030204" pitchFamily="34" charset="0"/>
              </a:rPr>
              <a:t>, and congestion at or near </a:t>
            </a:r>
            <a:r>
              <a:rPr lang="en-GB" sz="1200" b="1" dirty="0">
                <a:latin typeface="Calibri" panose="020F0502020204030204" pitchFamily="34" charset="0"/>
                <a:cs typeface="Calibri" panose="020F0502020204030204" pitchFamily="34" charset="0"/>
              </a:rPr>
              <a:t>100%</a:t>
            </a:r>
            <a:r>
              <a:rPr lang="en-GB" sz="1200" dirty="0">
                <a:latin typeface="Calibri" panose="020F0502020204030204" pitchFamily="34" charset="0"/>
                <a:cs typeface="Calibri" panose="020F0502020204030204" pitchFamily="34" charset="0"/>
              </a:rPr>
              <a:t>, showing severe slowdowns during peak traffic.</a:t>
            </a:r>
          </a:p>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Low traffic areas, for example, </a:t>
            </a:r>
            <a:r>
              <a:rPr lang="en-GB" sz="1200" b="1" dirty="0">
                <a:latin typeface="Calibri" panose="020F0502020204030204" pitchFamily="34" charset="0"/>
                <a:cs typeface="Calibri" panose="020F0502020204030204" pitchFamily="34" charset="0"/>
              </a:rPr>
              <a:t>7,399 vehicles</a:t>
            </a:r>
            <a:r>
              <a:rPr lang="en-GB" sz="1200" dirty="0">
                <a:latin typeface="Calibri" panose="020F0502020204030204" pitchFamily="34" charset="0"/>
                <a:cs typeface="Calibri" panose="020F0502020204030204" pitchFamily="34" charset="0"/>
              </a:rPr>
              <a:t>, can achieve speeds of </a:t>
            </a:r>
            <a:r>
              <a:rPr lang="en-GB" sz="1200" b="1" dirty="0">
                <a:latin typeface="Calibri" panose="020F0502020204030204" pitchFamily="34" charset="0"/>
                <a:cs typeface="Calibri" panose="020F0502020204030204" pitchFamily="34" charset="0"/>
              </a:rPr>
              <a:t>~54 km/h</a:t>
            </a:r>
            <a:r>
              <a:rPr lang="en-GB" sz="1200" dirty="0">
                <a:latin typeface="Calibri" panose="020F0502020204030204" pitchFamily="34" charset="0"/>
                <a:cs typeface="Calibri" panose="020F0502020204030204" pitchFamily="34" charset="0"/>
              </a:rPr>
              <a:t> with low congestion (~28%), demonstrating that speed is inversely related to traffic volume and congestion.</a:t>
            </a:r>
          </a:p>
        </p:txBody>
      </p:sp>
      <p:pic>
        <p:nvPicPr>
          <p:cNvPr id="4" name="Picture 3">
            <a:extLst>
              <a:ext uri="{FF2B5EF4-FFF2-40B4-BE49-F238E27FC236}">
                <a16:creationId xmlns:a16="http://schemas.microsoft.com/office/drawing/2014/main" id="{11FC13CD-2F06-4540-ABA6-CDB7A65D8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617" y="-138345"/>
            <a:ext cx="2255520" cy="2255520"/>
          </a:xfrm>
          <a:prstGeom prst="rect">
            <a:avLst/>
          </a:prstGeom>
        </p:spPr>
      </p:pic>
      <p:pic>
        <p:nvPicPr>
          <p:cNvPr id="5" name="Picture 4">
            <a:extLst>
              <a:ext uri="{FF2B5EF4-FFF2-40B4-BE49-F238E27FC236}">
                <a16:creationId xmlns:a16="http://schemas.microsoft.com/office/drawing/2014/main" id="{07520F46-83E9-4E18-90F0-8E0F6AFFB0AA}"/>
              </a:ext>
            </a:extLst>
          </p:cNvPr>
          <p:cNvPicPr>
            <a:picLocks noChangeAspect="1"/>
          </p:cNvPicPr>
          <p:nvPr/>
        </p:nvPicPr>
        <p:blipFill>
          <a:blip r:embed="rId4"/>
          <a:stretch>
            <a:fillRect/>
          </a:stretch>
        </p:blipFill>
        <p:spPr>
          <a:xfrm>
            <a:off x="0" y="2946292"/>
            <a:ext cx="6516209" cy="3901555"/>
          </a:xfrm>
          <a:prstGeom prst="rect">
            <a:avLst/>
          </a:prstGeom>
        </p:spPr>
      </p:pic>
      <p:pic>
        <p:nvPicPr>
          <p:cNvPr id="6" name="Picture 5">
            <a:extLst>
              <a:ext uri="{FF2B5EF4-FFF2-40B4-BE49-F238E27FC236}">
                <a16:creationId xmlns:a16="http://schemas.microsoft.com/office/drawing/2014/main" id="{FBF7DBDB-CF6C-494A-9185-B2B7EF022AB3}"/>
              </a:ext>
            </a:extLst>
          </p:cNvPr>
          <p:cNvPicPr>
            <a:picLocks noChangeAspect="1"/>
          </p:cNvPicPr>
          <p:nvPr/>
        </p:nvPicPr>
        <p:blipFill>
          <a:blip r:embed="rId5"/>
          <a:stretch>
            <a:fillRect/>
          </a:stretch>
        </p:blipFill>
        <p:spPr>
          <a:xfrm>
            <a:off x="6516209" y="2972690"/>
            <a:ext cx="5675791" cy="3901554"/>
          </a:xfrm>
          <a:prstGeom prst="rect">
            <a:avLst/>
          </a:prstGeom>
        </p:spPr>
      </p:pic>
      <p:sp>
        <p:nvSpPr>
          <p:cNvPr id="7" name="TextBox 6">
            <a:extLst>
              <a:ext uri="{FF2B5EF4-FFF2-40B4-BE49-F238E27FC236}">
                <a16:creationId xmlns:a16="http://schemas.microsoft.com/office/drawing/2014/main" id="{75C628D3-18AB-4E74-9123-EF5E7FD4B175}"/>
              </a:ext>
            </a:extLst>
          </p:cNvPr>
          <p:cNvSpPr txBox="1"/>
          <p:nvPr/>
        </p:nvSpPr>
        <p:spPr>
          <a:xfrm>
            <a:off x="569595" y="1901519"/>
            <a:ext cx="11148929"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The </a:t>
            </a:r>
            <a:r>
              <a:rPr lang="en-GB" sz="1200" b="1" dirty="0">
                <a:latin typeface="Calibri" panose="020F0502020204030204" pitchFamily="34" charset="0"/>
                <a:cs typeface="Calibri" panose="020F0502020204030204" pitchFamily="34" charset="0"/>
              </a:rPr>
              <a:t>Travel Time Index correlates positively with Traffic Volume (0.70)</a:t>
            </a:r>
            <a:r>
              <a:rPr lang="en-GB" sz="1200" dirty="0">
                <a:latin typeface="Calibri" panose="020F0502020204030204" pitchFamily="34" charset="0"/>
                <a:cs typeface="Calibri" panose="020F0502020204030204" pitchFamily="34" charset="0"/>
              </a:rPr>
              <a:t>, confirming that heavier traffic results in slower travel and longer trip durations.</a:t>
            </a:r>
          </a:p>
          <a:p>
            <a:pPr marL="171450" indent="-171450">
              <a:buFont typeface="Wingdings" panose="05000000000000000000" pitchFamily="2" charset="2"/>
              <a:buChar char="q"/>
            </a:pPr>
            <a:r>
              <a:rPr lang="en-GB" sz="1200" b="1" dirty="0">
                <a:latin typeface="Calibri" panose="020F0502020204030204" pitchFamily="34" charset="0"/>
                <a:cs typeface="Calibri" panose="020F0502020204030204" pitchFamily="34" charset="0"/>
              </a:rPr>
              <a:t>High congestion consistently leads to slower average speeds</a:t>
            </a:r>
            <a:r>
              <a:rPr lang="en-GB" sz="1200" dirty="0">
                <a:latin typeface="Calibri" panose="020F0502020204030204" pitchFamily="34" charset="0"/>
                <a:cs typeface="Calibri" panose="020F0502020204030204" pitchFamily="34" charset="0"/>
              </a:rPr>
              <a:t>, highlighting the need for traffic management interventions like signal optimization and alternate route planning.</a:t>
            </a:r>
          </a:p>
          <a:p>
            <a:pPr marL="171450" indent="-171450">
              <a:buFont typeface="Wingdings" panose="05000000000000000000" pitchFamily="2" charset="2"/>
              <a:buChar char="q"/>
            </a:pPr>
            <a:r>
              <a:rPr lang="en-GB" sz="1200" b="1" dirty="0">
                <a:latin typeface="Calibri" panose="020F0502020204030204" pitchFamily="34" charset="0"/>
                <a:cs typeface="Calibri" panose="020F0502020204030204" pitchFamily="34" charset="0"/>
              </a:rPr>
              <a:t>Implications:</a:t>
            </a:r>
            <a:endParaRPr lang="en-GB" sz="12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Maintaining an </a:t>
            </a:r>
            <a:r>
              <a:rPr lang="en-GB" sz="1200" b="1" dirty="0">
                <a:latin typeface="Calibri" panose="020F0502020204030204" pitchFamily="34" charset="0"/>
                <a:cs typeface="Calibri" panose="020F0502020204030204" pitchFamily="34" charset="0"/>
              </a:rPr>
              <a:t>average speed of ~40 km/h</a:t>
            </a:r>
            <a:r>
              <a:rPr lang="en-GB" sz="1200" dirty="0">
                <a:latin typeface="Calibri" panose="020F0502020204030204" pitchFamily="34" charset="0"/>
                <a:cs typeface="Calibri" panose="020F0502020204030204" pitchFamily="34" charset="0"/>
              </a:rPr>
              <a:t> in peak areas may require traffic rerouting, better public transport adoption, or dynamic lane management.</a:t>
            </a:r>
          </a:p>
          <a:p>
            <a:pPr marL="171450" indent="-171450">
              <a:buFont typeface="Wingdings" panose="05000000000000000000" pitchFamily="2" charset="2"/>
              <a:buChar char="q"/>
            </a:pPr>
            <a:r>
              <a:rPr lang="en-GB" sz="1200" dirty="0">
                <a:latin typeface="Calibri" panose="020F0502020204030204" pitchFamily="34" charset="0"/>
                <a:cs typeface="Calibri" panose="020F0502020204030204" pitchFamily="34" charset="0"/>
              </a:rPr>
              <a:t>The wide range of speeds (20–90 km/h) indicates that certain areas can still allow free-flowing traffic, which can be leveraged to reduce congestion in critical hotspots.</a:t>
            </a:r>
          </a:p>
        </p:txBody>
      </p:sp>
      <p:sp>
        <p:nvSpPr>
          <p:cNvPr id="8" name="Freeform: Shape 7">
            <a:extLst>
              <a:ext uri="{FF2B5EF4-FFF2-40B4-BE49-F238E27FC236}">
                <a16:creationId xmlns:a16="http://schemas.microsoft.com/office/drawing/2014/main" id="{0C4E708A-4642-4406-AA5F-D9802B8469A7}"/>
              </a:ext>
            </a:extLst>
          </p:cNvPr>
          <p:cNvSpPr/>
          <p:nvPr/>
        </p:nvSpPr>
        <p:spPr>
          <a:xfrm>
            <a:off x="-62144" y="0"/>
            <a:ext cx="12254144" cy="6858000"/>
          </a:xfrm>
          <a:custGeom>
            <a:avLst/>
            <a:gdLst>
              <a:gd name="connsiteX0" fmla="*/ 559331 w 12192000"/>
              <a:gd name="connsiteY0" fmla="*/ 71020 h 6858000"/>
              <a:gd name="connsiteX1" fmla="*/ 62142 w 12192000"/>
              <a:gd name="connsiteY1" fmla="*/ 568209 h 6858000"/>
              <a:gd name="connsiteX2" fmla="*/ 62142 w 12192000"/>
              <a:gd name="connsiteY2" fmla="*/ 6285351 h 6858000"/>
              <a:gd name="connsiteX3" fmla="*/ 559331 w 12192000"/>
              <a:gd name="connsiteY3" fmla="*/ 6782540 h 6858000"/>
              <a:gd name="connsiteX4" fmla="*/ 11611952 w 12192000"/>
              <a:gd name="connsiteY4" fmla="*/ 6782540 h 6858000"/>
              <a:gd name="connsiteX5" fmla="*/ 12109141 w 12192000"/>
              <a:gd name="connsiteY5" fmla="*/ 6285351 h 6858000"/>
              <a:gd name="connsiteX6" fmla="*/ 12109141 w 12192000"/>
              <a:gd name="connsiteY6" fmla="*/ 568209 h 6858000"/>
              <a:gd name="connsiteX7" fmla="*/ 11611952 w 12192000"/>
              <a:gd name="connsiteY7" fmla="*/ 7102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59331" y="71020"/>
                </a:moveTo>
                <a:cubicBezTo>
                  <a:pt x="284741" y="71020"/>
                  <a:pt x="62142" y="293619"/>
                  <a:pt x="62142" y="568209"/>
                </a:cubicBezTo>
                <a:lnTo>
                  <a:pt x="62142" y="6285351"/>
                </a:lnTo>
                <a:cubicBezTo>
                  <a:pt x="62142" y="6559941"/>
                  <a:pt x="284741" y="6782540"/>
                  <a:pt x="559331" y="6782540"/>
                </a:cubicBezTo>
                <a:lnTo>
                  <a:pt x="11611952" y="6782540"/>
                </a:lnTo>
                <a:cubicBezTo>
                  <a:pt x="11886542" y="6782540"/>
                  <a:pt x="12109141" y="6559941"/>
                  <a:pt x="12109141" y="6285351"/>
                </a:cubicBezTo>
                <a:lnTo>
                  <a:pt x="12109141" y="568209"/>
                </a:lnTo>
                <a:cubicBezTo>
                  <a:pt x="12109141" y="293619"/>
                  <a:pt x="11886542" y="71020"/>
                  <a:pt x="11611952" y="71020"/>
                </a:cubicBez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59466522"/>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{6D3B5BDE-7A24-4F2D-AC8F-F88684A5446C}TF8a9b5915-b8c7-461e-8cdd-693d48b5e32371f7b7e2_win32-4bf0b9a2ea37</Template>
  <TotalTime>613</TotalTime>
  <Words>2762</Words>
  <Application>Microsoft Office PowerPoint</Application>
  <PresentationFormat>Widescreen</PresentationFormat>
  <Paragraphs>217</Paragraphs>
  <Slides>23</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Black</vt:lpstr>
      <vt:lpstr>Arial Rounded MT Bold</vt:lpstr>
      <vt:lpstr>Calibri</vt:lpstr>
      <vt:lpstr>Consolas</vt:lpstr>
      <vt:lpstr>Sabon Next LT</vt:lpstr>
      <vt:lpstr>Wingdings</vt:lpstr>
      <vt:lpstr>Custom</vt:lpstr>
      <vt:lpstr>PowerPoint Presentation</vt:lpstr>
      <vt:lpstr>Introduction</vt:lpstr>
      <vt:lpstr>Project Process </vt:lpstr>
      <vt:lpstr>Correlation Analysis of Traffic</vt:lpstr>
      <vt:lpstr>Traffic volume &amp; Congestion level</vt:lpstr>
      <vt:lpstr>Area wise Traffic</vt:lpstr>
      <vt:lpstr>Traffic volume vs Day of Week</vt:lpstr>
      <vt:lpstr>Traffic by Month of the Year</vt:lpstr>
      <vt:lpstr>Speed &amp; Travel Time Overview</vt:lpstr>
      <vt:lpstr>Incidents &amp; Safety</vt:lpstr>
      <vt:lpstr>Public Transport &amp; Parking</vt:lpstr>
      <vt:lpstr>Pedestrian &amp; Cyclist Overview</vt:lpstr>
      <vt:lpstr>Traffic vs Weather</vt:lpstr>
      <vt:lpstr>PowerPoint Presentation</vt:lpstr>
      <vt:lpstr>Over all Insights</vt:lpstr>
      <vt:lpstr>PowerPoint Presentation</vt:lpstr>
      <vt:lpstr>PowerPoint Presentation</vt:lpstr>
      <vt:lpstr>PowerPoint Presentation</vt:lpstr>
      <vt:lpstr>RECOMMENDATIONS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subject/>
  <dc:creator>M INDN</dc:creator>
  <cp:lastModifiedBy>M INDN</cp:lastModifiedBy>
  <cp:revision>34</cp:revision>
  <dcterms:created xsi:type="dcterms:W3CDTF">2025-09-20T08:26:01Z</dcterms:created>
  <dcterms:modified xsi:type="dcterms:W3CDTF">2025-09-20T18:39:01Z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